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61" r:id="rId3"/>
    <p:sldId id="295" r:id="rId4"/>
    <p:sldId id="296" r:id="rId5"/>
    <p:sldId id="297" r:id="rId6"/>
    <p:sldId id="260" r:id="rId7"/>
    <p:sldId id="262" r:id="rId8"/>
    <p:sldId id="271" r:id="rId9"/>
    <p:sldId id="298" r:id="rId10"/>
    <p:sldId id="299" r:id="rId11"/>
    <p:sldId id="301" r:id="rId12"/>
    <p:sldId id="302" r:id="rId13"/>
    <p:sldId id="311" r:id="rId14"/>
    <p:sldId id="257" r:id="rId15"/>
    <p:sldId id="303" r:id="rId16"/>
    <p:sldId id="309" r:id="rId17"/>
    <p:sldId id="263" r:id="rId18"/>
    <p:sldId id="264" r:id="rId19"/>
    <p:sldId id="272" r:id="rId20"/>
    <p:sldId id="273" r:id="rId21"/>
    <p:sldId id="275" r:id="rId22"/>
    <p:sldId id="274" r:id="rId23"/>
    <p:sldId id="307" r:id="rId24"/>
    <p:sldId id="306" r:id="rId25"/>
    <p:sldId id="276" r:id="rId26"/>
    <p:sldId id="277" r:id="rId27"/>
    <p:sldId id="337" r:id="rId28"/>
    <p:sldId id="279" r:id="rId29"/>
    <p:sldId id="280" r:id="rId30"/>
    <p:sldId id="281" r:id="rId31"/>
    <p:sldId id="278" r:id="rId32"/>
    <p:sldId id="282" r:id="rId33"/>
    <p:sldId id="336" r:id="rId34"/>
    <p:sldId id="304" r:id="rId35"/>
    <p:sldId id="313" r:id="rId36"/>
    <p:sldId id="318" r:id="rId37"/>
    <p:sldId id="258" r:id="rId38"/>
    <p:sldId id="312" r:id="rId39"/>
    <p:sldId id="314" r:id="rId40"/>
    <p:sldId id="288" r:id="rId41"/>
    <p:sldId id="320" r:id="rId42"/>
    <p:sldId id="287" r:id="rId43"/>
    <p:sldId id="321" r:id="rId44"/>
    <p:sldId id="289" r:id="rId45"/>
    <p:sldId id="322" r:id="rId46"/>
    <p:sldId id="315" r:id="rId47"/>
    <p:sldId id="319" r:id="rId48"/>
    <p:sldId id="286" r:id="rId49"/>
    <p:sldId id="284" r:id="rId50"/>
    <p:sldId id="285" r:id="rId51"/>
    <p:sldId id="310" r:id="rId52"/>
    <p:sldId id="316" r:id="rId53"/>
    <p:sldId id="324" r:id="rId54"/>
    <p:sldId id="323" r:id="rId55"/>
    <p:sldId id="268" r:id="rId56"/>
    <p:sldId id="326" r:id="rId57"/>
    <p:sldId id="327" r:id="rId58"/>
    <p:sldId id="339" r:id="rId59"/>
    <p:sldId id="328" r:id="rId60"/>
    <p:sldId id="340" r:id="rId61"/>
    <p:sldId id="317" r:id="rId62"/>
    <p:sldId id="341" r:id="rId63"/>
    <p:sldId id="338" r:id="rId64"/>
    <p:sldId id="342" r:id="rId65"/>
    <p:sldId id="266" r:id="rId66"/>
    <p:sldId id="343" r:id="rId67"/>
    <p:sldId id="270" r:id="rId68"/>
    <p:sldId id="344" r:id="rId69"/>
    <p:sldId id="345" r:id="rId70"/>
    <p:sldId id="267" r:id="rId71"/>
    <p:sldId id="333" r:id="rId72"/>
    <p:sldId id="346" r:id="rId73"/>
    <p:sldId id="347" r:id="rId74"/>
    <p:sldId id="348" r:id="rId75"/>
    <p:sldId id="350" r:id="rId76"/>
    <p:sldId id="351" r:id="rId77"/>
    <p:sldId id="294" r:id="rId78"/>
    <p:sldId id="352" r:id="rId79"/>
    <p:sldId id="353" r:id="rId80"/>
    <p:sldId id="293" r:id="rId81"/>
    <p:sldId id="292" r:id="rId82"/>
    <p:sldId id="265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/>
    <p:restoredTop sz="91429"/>
  </p:normalViewPr>
  <p:slideViewPr>
    <p:cSldViewPr snapToGrid="0" snapToObjects="1">
      <p:cViewPr varScale="1">
        <p:scale>
          <a:sx n="45" d="100"/>
          <a:sy n="45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8DEB1-7AFB-C94E-A598-27C72ADC7C5D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A80C6-FD9F-8D46-B21A-111A3520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919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80C6-FD9F-8D46-B21A-111A3520A28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078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54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78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391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12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1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8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820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344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19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425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03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B88EE-1B77-5A46-8B1B-F257D35C4EA3}" type="datetimeFigureOut">
              <a:rPr kumimoji="1" lang="zh-CN" altLang="en-US" smtClean="0"/>
              <a:t>17/3/29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07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8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44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44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8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minous_intensity" TargetMode="External"/><Relationship Id="rId4" Type="http://schemas.openxmlformats.org/officeDocument/2006/relationships/hyperlink" Target="https://en.wikipedia.org/wiki/Image_textur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olor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jpg"/><Relationship Id="rId5" Type="http://schemas.openxmlformats.org/officeDocument/2006/relationships/image" Target="../media/image100.png"/><Relationship Id="rId6" Type="http://schemas.openxmlformats.org/officeDocument/2006/relationships/image" Target="../media/image101.jpg"/><Relationship Id="rId7" Type="http://schemas.openxmlformats.org/officeDocument/2006/relationships/image" Target="../media/image16.jp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jpg"/><Relationship Id="rId5" Type="http://schemas.openxmlformats.org/officeDocument/2006/relationships/image" Target="../media/image107.jpg"/><Relationship Id="rId6" Type="http://schemas.openxmlformats.org/officeDocument/2006/relationships/image" Target="../media/image108.jpg"/><Relationship Id="rId7" Type="http://schemas.openxmlformats.org/officeDocument/2006/relationships/image" Target="../media/image109.png"/><Relationship Id="rId8" Type="http://schemas.openxmlformats.org/officeDocument/2006/relationships/image" Target="../media/image110.jpg"/><Relationship Id="rId9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599" y="1099458"/>
            <a:ext cx="9348790" cy="5378087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STFangsong" charset="-122"/>
                <a:ea typeface="STFangsong" charset="-122"/>
                <a:cs typeface="STFangsong" charset="-122"/>
              </a:rPr>
              <a:t>图像分割</a:t>
            </a:r>
            <a:br>
              <a:rPr kumimoji="1" lang="zh-CN" altLang="en-US" sz="4800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kumimoji="1" lang="en-US" altLang="zh-CN" sz="4800" dirty="0" smtClean="0">
                <a:latin typeface="Adobe Song Std L" charset="-122"/>
                <a:ea typeface="Adobe Song Std L" charset="-122"/>
                <a:cs typeface="Adobe Song Std L" charset="-122"/>
              </a:rPr>
              <a:t>Image</a:t>
            </a:r>
            <a:r>
              <a:rPr kumimoji="1" lang="zh-CN" altLang="en-US" sz="4800" dirty="0" smtClean="0">
                <a:latin typeface="Adobe Song Std L" charset="-122"/>
                <a:ea typeface="Adobe Song Std L" charset="-122"/>
                <a:cs typeface="Adobe Song Std L" charset="-122"/>
              </a:rPr>
              <a:t> </a:t>
            </a:r>
            <a:r>
              <a:rPr kumimoji="1" lang="en-US" altLang="zh-CN" sz="4800" dirty="0" smtClean="0">
                <a:latin typeface="Adobe Song Std L" charset="-122"/>
                <a:ea typeface="Adobe Song Std L" charset="-122"/>
                <a:cs typeface="Adobe Song Std L" charset="-122"/>
              </a:rPr>
              <a:t>Segmentation</a:t>
            </a:r>
            <a:br>
              <a:rPr kumimoji="1" lang="en-US" altLang="zh-CN" sz="4800" dirty="0" smtClean="0">
                <a:latin typeface="Adobe Song Std L" charset="-122"/>
                <a:ea typeface="Adobe Song Std L" charset="-122"/>
                <a:cs typeface="Adobe Song Std L" charset="-122"/>
              </a:rPr>
            </a:br>
            <a:r>
              <a:rPr kumimoji="1" lang="zh-CN" altLang="en-US" sz="4800" dirty="0">
                <a:latin typeface="Adobe Song Std L" charset="-122"/>
                <a:ea typeface="Adobe Song Std L" charset="-122"/>
                <a:cs typeface="Adobe Song Std L" charset="-122"/>
              </a:rPr>
              <a:t/>
            </a:r>
            <a:br>
              <a:rPr kumimoji="1" lang="zh-CN" altLang="en-US" sz="4800" dirty="0">
                <a:latin typeface="Adobe Song Std L" charset="-122"/>
                <a:ea typeface="Adobe Song Std L" charset="-122"/>
                <a:cs typeface="Adobe Song Std L" charset="-122"/>
              </a:rPr>
            </a:br>
            <a:r>
              <a:rPr kumimoji="1" lang="en-US" altLang="zh-CN" sz="2400" b="1" dirty="0" err="1" smtClean="0">
                <a:latin typeface="Adobe Song Std L" charset="-122"/>
                <a:ea typeface="Adobe Song Std L" charset="-122"/>
                <a:cs typeface="Adobe Song Std L" charset="-122"/>
              </a:rPr>
              <a:t>Ning</a:t>
            </a:r>
            <a:r>
              <a:rPr kumimoji="1" lang="en-US" altLang="zh-CN" sz="2400" b="1" dirty="0" smtClean="0">
                <a:latin typeface="Adobe Song Std L" charset="-122"/>
                <a:ea typeface="Adobe Song Std L" charset="-122"/>
                <a:cs typeface="Adobe Song Std L" charset="-122"/>
              </a:rPr>
              <a:t> Tang</a:t>
            </a:r>
            <a:endParaRPr kumimoji="1" lang="zh-CN" altLang="en-US" sz="2400" b="1" dirty="0">
              <a:latin typeface="Adobe Song Std L" charset="-122"/>
              <a:ea typeface="Adobe Song Std L" charset="-122"/>
              <a:cs typeface="Adobe Song Std L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52" y="221655"/>
            <a:ext cx="5630283" cy="37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9285" y="242887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The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Goal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of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478" y="1038917"/>
            <a:ext cx="1148744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Simplify the representation of an image into something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that is more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meaningful and easier to analyze.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98" y="2341563"/>
            <a:ext cx="5661028" cy="37779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94564" y="6223972"/>
            <a:ext cx="570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A pre-processing in Computer Vision</a:t>
            </a:r>
            <a:endParaRPr kumimoji="1" lang="zh-CN" altLang="en-US" sz="28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688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928687" y="2386010"/>
            <a:ext cx="3786187" cy="3971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269159" y="2386010"/>
            <a:ext cx="3786187" cy="3971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7697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Dataset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6996" r="66902" b="-2053"/>
          <a:stretch/>
        </p:blipFill>
        <p:spPr>
          <a:xfrm>
            <a:off x="1229521" y="3917214"/>
            <a:ext cx="3184518" cy="22764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7" t="66875"/>
          <a:stretch/>
        </p:blipFill>
        <p:spPr>
          <a:xfrm>
            <a:off x="7519986" y="3991792"/>
            <a:ext cx="3284531" cy="2127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8687" y="1214438"/>
            <a:ext cx="7653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For</a:t>
            </a:r>
            <a:r>
              <a:rPr lang="zh-CN" altLang="en-US" sz="36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36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image segmentation, we need :</a:t>
            </a:r>
          </a:p>
          <a:p>
            <a:endParaRPr lang="zh-CN" altLang="en-US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1260034" y="3101320"/>
            <a:ext cx="2999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original image</a:t>
            </a:r>
            <a:endParaRPr kumimoji="1" lang="zh-CN" altLang="en-US" sz="36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01494" y="3101321"/>
            <a:ext cx="2727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</a:t>
            </a:r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round-truth</a:t>
            </a:r>
            <a:endParaRPr kumimoji="1" lang="zh-CN" altLang="en-US" sz="36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1" name="加号 20"/>
          <p:cNvSpPr/>
          <p:nvPr/>
        </p:nvSpPr>
        <p:spPr>
          <a:xfrm>
            <a:off x="5290052" y="3618305"/>
            <a:ext cx="1582336" cy="150733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494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960218" y="1613499"/>
            <a:ext cx="3786187" cy="3971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300690" y="1613499"/>
            <a:ext cx="3786187" cy="3971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7" t="66875"/>
          <a:stretch/>
        </p:blipFill>
        <p:spPr>
          <a:xfrm>
            <a:off x="7551517" y="3219281"/>
            <a:ext cx="3284531" cy="21273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9306" y="2124679"/>
            <a:ext cx="4424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real</a:t>
            </a:r>
            <a:r>
              <a:rPr kumimoji="1" lang="zh-CN" altLang="en-US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</a:t>
            </a:r>
          </a:p>
          <a:p>
            <a:pPr algn="ctr"/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result</a:t>
            </a:r>
            <a:endParaRPr kumimoji="1" lang="zh-CN" altLang="en-US" sz="36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33025" y="2328810"/>
            <a:ext cx="2727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36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 t="66997" r="33093"/>
          <a:stretch/>
        </p:blipFill>
        <p:spPr>
          <a:xfrm>
            <a:off x="1210248" y="3203477"/>
            <a:ext cx="3286125" cy="2143124"/>
          </a:xfrm>
          <a:prstGeom prst="rect">
            <a:avLst/>
          </a:prstGeom>
        </p:spPr>
      </p:pic>
      <p:sp>
        <p:nvSpPr>
          <p:cNvPr id="2" name="等于 1"/>
          <p:cNvSpPr/>
          <p:nvPr/>
        </p:nvSpPr>
        <p:spPr>
          <a:xfrm>
            <a:off x="5012575" y="2963667"/>
            <a:ext cx="2021948" cy="1271587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67088" y="2760564"/>
            <a:ext cx="253328" cy="1677791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301106" lon="301148" rev="194737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1042" y="366214"/>
            <a:ext cx="11578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Compare real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segmentation result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with </a:t>
            </a:r>
            <a:r>
              <a:rPr kumimoji="1" lang="en-US" altLang="zh-CN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40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14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26460" y="1943098"/>
            <a:ext cx="3786187" cy="3971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66932" y="1943098"/>
            <a:ext cx="3786187" cy="3971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6996" r="66902" b="-2053"/>
          <a:stretch/>
        </p:blipFill>
        <p:spPr>
          <a:xfrm>
            <a:off x="1227294" y="3474302"/>
            <a:ext cx="3184518" cy="227647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7" t="66875"/>
          <a:stretch/>
        </p:blipFill>
        <p:spPr>
          <a:xfrm>
            <a:off x="7517759" y="3548880"/>
            <a:ext cx="3284531" cy="212732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57807" y="2658408"/>
            <a:ext cx="2999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original image</a:t>
            </a:r>
            <a:endParaRPr kumimoji="1" lang="zh-CN" altLang="en-US" sz="36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99267" y="2658409"/>
            <a:ext cx="2727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36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838060" y="3782247"/>
            <a:ext cx="2317259" cy="536027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13923" y="2776382"/>
            <a:ext cx="16979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human</a:t>
            </a:r>
            <a:r>
              <a:rPr kumimoji="1"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ctr"/>
            <a:r>
              <a:rPr kumimoji="1" lang="en-US" altLang="zh-CN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labeling</a:t>
            </a:r>
            <a:endParaRPr kumimoji="1"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27910" y="394375"/>
            <a:ext cx="9674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Manual annotation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for getting </a:t>
            </a:r>
            <a:r>
              <a:rPr kumimoji="1" lang="en-US" altLang="zh-CN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40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36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47697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Some Common </a:t>
            </a:r>
            <a:r>
              <a:rPr kumimoji="1" lang="en-US" altLang="zh-CN" sz="4000" b="1" smtClean="0">
                <a:latin typeface="Arial Hebrew" charset="-79"/>
                <a:ea typeface="Arial Hebrew" charset="-79"/>
                <a:cs typeface="Arial Hebrew" charset="-79"/>
              </a:rPr>
              <a:t>Datasets in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7697" y="982269"/>
            <a:ext cx="1080776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pt-BR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BSDS500</a:t>
            </a:r>
            <a:r>
              <a:rPr lang="zh-CN" altLang="en-US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：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The dataset consists of 500 natural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images (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train, validation and </a:t>
            </a: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test subsets) and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ground-truth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human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annotations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.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2614" r="12773" b="2614"/>
          <a:stretch/>
        </p:blipFill>
        <p:spPr>
          <a:xfrm>
            <a:off x="3642535" y="2399082"/>
            <a:ext cx="4829953" cy="32909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1023" y="5752358"/>
            <a:ext cx="10900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BSDS</a:t>
            </a:r>
            <a:r>
              <a:rPr lang="zh-CN" altLang="en-US" sz="2400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dataset: </a:t>
            </a:r>
            <a:endParaRPr lang="zh-CN" altLang="en-US" sz="2400" dirty="0" smtClean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https://www2.eecs.berkeley.edu/Research/Projects/CS/vision/grouping/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resources.html</a:t>
            </a:r>
            <a:endParaRPr kumimoji="1" lang="zh-CN" altLang="en-US" sz="2400" dirty="0">
              <a:solidFill>
                <a:schemeClr val="accent1">
                  <a:lumMod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76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47697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Some Common </a:t>
            </a:r>
            <a:r>
              <a:rPr kumimoji="1" lang="en-US" altLang="zh-CN" sz="4000" b="1" smtClean="0">
                <a:latin typeface="Arial Hebrew" charset="-79"/>
                <a:ea typeface="Arial Hebrew" charset="-79"/>
                <a:cs typeface="Arial Hebrew" charset="-79"/>
              </a:rPr>
              <a:t>Datasets in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1023" y="806249"/>
            <a:ext cx="1156438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MSRC</a:t>
            </a:r>
            <a:r>
              <a:rPr lang="zh-CN" altLang="en-US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：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The dataset consists of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591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natural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images</a:t>
            </a:r>
            <a:r>
              <a:rPr lang="zh-CN" altLang="en-US" sz="2800" dirty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and ground-truth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human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annotations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.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7799" y="5657671"/>
            <a:ext cx="9422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MSRC dataset: </a:t>
            </a:r>
            <a:endParaRPr lang="zh-CN" altLang="en-US" sz="2400" dirty="0" smtClean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https://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www.microsoft.com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/en-us/research/project/image-understanding/</a:t>
            </a:r>
            <a:endParaRPr lang="en-US" altLang="zh-CN" sz="2400" dirty="0" smtClean="0">
              <a:solidFill>
                <a:schemeClr val="accent1">
                  <a:lumMod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endParaRPr lang="zh-CN" altLang="en-US" sz="2400" dirty="0" smtClean="0">
              <a:solidFill>
                <a:schemeClr val="accent1">
                  <a:lumMod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75" y="2052256"/>
            <a:ext cx="2292339" cy="15258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81116" y="3578094"/>
            <a:ext cx="943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Al Bayan Plain" charset="-78"/>
                <a:ea typeface="Al Bayan Plain" charset="-78"/>
                <a:cs typeface="Al Bayan Plain" charset="-78"/>
              </a:rPr>
              <a:t>image</a:t>
            </a:r>
            <a:endParaRPr kumimoji="1" lang="zh-CN" altLang="en-US" sz="2400" dirty="0"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2052256"/>
            <a:ext cx="2292339" cy="15258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57851" y="3578094"/>
            <a:ext cx="2871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Al Bayan Plain" charset="-78"/>
                <a:ea typeface="Al Bayan Plain" charset="-78"/>
                <a:cs typeface="Al Bayan Plain" charset="-78"/>
              </a:rPr>
              <a:t>human segmentation</a:t>
            </a:r>
            <a:endParaRPr kumimoji="1" lang="zh-CN" altLang="en-US" sz="2400" dirty="0"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4039759"/>
            <a:ext cx="2298607" cy="15300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75" y="4043931"/>
            <a:ext cx="2292339" cy="15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47697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Some Common </a:t>
            </a:r>
            <a:r>
              <a:rPr kumimoji="1" lang="en-US" altLang="zh-CN" sz="4000" b="1" smtClean="0">
                <a:latin typeface="Arial Hebrew" charset="-79"/>
                <a:ea typeface="Arial Hebrew" charset="-79"/>
                <a:cs typeface="Arial Hebrew" charset="-79"/>
              </a:rPr>
              <a:t>Datasets in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1023" y="806249"/>
            <a:ext cx="1146499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PASCAL</a:t>
            </a:r>
            <a:r>
              <a:rPr lang="zh-CN" altLang="en-US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VOC2012</a:t>
            </a:r>
            <a:r>
              <a:rPr lang="zh-CN" altLang="en-US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：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The dataset consists of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almost 10K natural images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and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ground-truth </a:t>
            </a: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h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uman annotations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.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7799" y="5657671"/>
            <a:ext cx="6179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PASCAL</a:t>
            </a:r>
            <a:r>
              <a:rPr lang="zh-CN" altLang="en-US" sz="2400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dataset: </a:t>
            </a:r>
            <a:endParaRPr lang="zh-CN" altLang="en-US" sz="2400" dirty="0" smtClean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http://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host.robots.ox.ac.uk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/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pascal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/VOC/voc2012/</a:t>
            </a:r>
            <a:endParaRPr lang="zh-CN" altLang="en-US" sz="2400" dirty="0" smtClean="0">
              <a:solidFill>
                <a:schemeClr val="accent1">
                  <a:lumMod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8855" y="5022557"/>
            <a:ext cx="943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Al Bayan Plain" charset="-78"/>
                <a:ea typeface="Al Bayan Plain" charset="-78"/>
                <a:cs typeface="Al Bayan Plain" charset="-78"/>
              </a:rPr>
              <a:t>image</a:t>
            </a:r>
            <a:endParaRPr kumimoji="1" lang="zh-CN" altLang="en-US" sz="2400" dirty="0"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9059" y="5035551"/>
            <a:ext cx="2871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Al Bayan Plain" charset="-78"/>
                <a:ea typeface="Al Bayan Plain" charset="-78"/>
                <a:cs typeface="Al Bayan Plain" charset="-78"/>
              </a:rPr>
              <a:t>human segmentation</a:t>
            </a:r>
            <a:endParaRPr kumimoji="1" lang="zh-CN" altLang="en-US" sz="2400" dirty="0"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" t="11587" r="36962" b="13461"/>
          <a:stretch/>
        </p:blipFill>
        <p:spPr>
          <a:xfrm>
            <a:off x="3151838" y="2628696"/>
            <a:ext cx="6014443" cy="23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5079" y="242887"/>
            <a:ext cx="9553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 Methods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154237" y="1852076"/>
            <a:ext cx="844391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Aft>
                <a:spcPct val="25000"/>
              </a:spcAft>
              <a:buFont typeface="Arial" charset="0"/>
              <a:buChar char="•"/>
            </a:pPr>
            <a:r>
              <a:rPr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Threshold Based Segmentation </a:t>
            </a:r>
            <a:endParaRPr lang="zh-CN" altLang="en-US" sz="2800" b="1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>
              <a:spcAft>
                <a:spcPct val="25000"/>
              </a:spcAft>
              <a:buFont typeface="Arial" charset="0"/>
              <a:buChar char="•"/>
            </a:pPr>
            <a:r>
              <a:rPr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Edge Based </a:t>
            </a:r>
            <a:r>
              <a:rPr lang="en-US" altLang="zh-CN" sz="2800" b="1" dirty="0">
                <a:latin typeface="Arial Hebrew" charset="-79"/>
                <a:ea typeface="Arial Hebrew" charset="-79"/>
                <a:cs typeface="Arial Hebrew" charset="-79"/>
              </a:rPr>
              <a:t>Segmentation </a:t>
            </a:r>
            <a:endParaRPr lang="zh-CN" altLang="en-US" sz="2800" b="1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>
              <a:spcAft>
                <a:spcPct val="25000"/>
              </a:spcAft>
              <a:buFont typeface="Arial" charset="0"/>
              <a:buChar char="•"/>
            </a:pPr>
            <a:r>
              <a:rPr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Region Based </a:t>
            </a:r>
            <a:r>
              <a:rPr lang="en-US" altLang="zh-CN" sz="2800" b="1" dirty="0">
                <a:latin typeface="Arial Hebrew" charset="-79"/>
                <a:ea typeface="Arial Hebrew" charset="-79"/>
                <a:cs typeface="Arial Hebrew" charset="-79"/>
              </a:rPr>
              <a:t>Segmentation </a:t>
            </a:r>
            <a:endParaRPr lang="zh-CN" altLang="en-US" sz="2800" b="1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>
              <a:spcAft>
                <a:spcPct val="25000"/>
              </a:spcAft>
              <a:buFont typeface="Arial" charset="0"/>
              <a:buChar char="•"/>
            </a:pPr>
            <a:r>
              <a:rPr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Active Contour</a:t>
            </a:r>
            <a:r>
              <a:rPr lang="zh-CN" altLang="en-US" sz="28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2800" b="1" dirty="0">
                <a:latin typeface="Arial Hebrew" charset="-79"/>
                <a:ea typeface="Arial Hebrew" charset="-79"/>
                <a:cs typeface="Arial Hebrew" charset="-79"/>
              </a:rPr>
              <a:t>Based </a:t>
            </a:r>
            <a:r>
              <a:rPr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Segmentation</a:t>
            </a:r>
          </a:p>
          <a:p>
            <a:pPr marL="457200" indent="-457200">
              <a:spcAft>
                <a:spcPct val="25000"/>
              </a:spcAft>
              <a:buFont typeface="Arial" charset="0"/>
              <a:buChar char="•"/>
            </a:pPr>
            <a:r>
              <a:rPr lang="en-US" altLang="zh-CN" sz="2800" b="1" dirty="0">
                <a:latin typeface="Arial Hebrew" charset="-79"/>
                <a:ea typeface="Arial Hebrew" charset="-79"/>
                <a:cs typeface="Arial Hebrew" charset="-79"/>
              </a:rPr>
              <a:t>Graph Based Segmentation </a:t>
            </a:r>
            <a:endParaRPr lang="zh-CN" altLang="en-US" sz="2800" b="1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>
              <a:spcAft>
                <a:spcPct val="25000"/>
              </a:spcAft>
              <a:buFont typeface="Arial" charset="0"/>
              <a:buChar char="•"/>
            </a:pPr>
            <a:r>
              <a:rPr lang="is-I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…</a:t>
            </a:r>
            <a:r>
              <a:rPr lang="zh-CN" altLang="en-US" sz="28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is-I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…</a:t>
            </a:r>
            <a:endParaRPr lang="zh-CN" altLang="en-US" sz="2800" b="1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>
              <a:spcAft>
                <a:spcPct val="25000"/>
              </a:spcAft>
            </a:pPr>
            <a:endParaRPr lang="zh-CN" altLang="en-US" sz="2400" dirty="0" smtClean="0">
              <a:latin typeface="Arial" charset="0"/>
            </a:endParaRPr>
          </a:p>
          <a:p>
            <a:pPr>
              <a:spcAft>
                <a:spcPct val="25000"/>
              </a:spcAft>
            </a:pPr>
            <a:endParaRPr lang="en-US" altLang="zh-CN" sz="24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6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Threshold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B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ased 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47697" y="982269"/>
                <a:ext cx="1128680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The</a:t>
                </a:r>
                <a:r>
                  <a:rPr lang="zh-CN" altLang="en-US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 </a:t>
                </a: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simplest</a:t>
                </a:r>
                <a:r>
                  <a:rPr lang="zh-CN" altLang="en-US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 </a:t>
                </a: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image</a:t>
                </a:r>
                <a:r>
                  <a:rPr lang="zh-CN" altLang="en-US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 </a:t>
                </a: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segmentation</a:t>
                </a:r>
                <a:r>
                  <a:rPr lang="zh-CN" altLang="en-US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 </a:t>
                </a: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method</a:t>
                </a:r>
                <a:endParaRPr lang="zh-CN" altLang="en-US" sz="2800" dirty="0" smtClean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Turn a gray-scale</a:t>
                </a:r>
                <a:r>
                  <a:rPr lang="zh-CN" altLang="en-US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 </a:t>
                </a: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image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</a:rPr>
                      <m:t>𝑓</m:t>
                    </m:r>
                    <m:r>
                      <a:rPr kumimoji="1" lang="en-US" altLang="zh-CN" sz="2800" i="1">
                        <a:latin typeface="Cambria Math" charset="0"/>
                      </a:rPr>
                      <m:t>(</m:t>
                    </m:r>
                    <m:r>
                      <a:rPr kumimoji="1" lang="en-US" altLang="zh-CN" sz="2800" i="1">
                        <a:latin typeface="Cambria Math" charset="0"/>
                      </a:rPr>
                      <m:t>𝑖</m:t>
                    </m:r>
                    <m:r>
                      <a:rPr kumimoji="1" lang="en-US" altLang="zh-CN" sz="2800" i="1">
                        <a:latin typeface="Cambria Math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charset="0"/>
                      </a:rPr>
                      <m:t>𝑗</m:t>
                    </m:r>
                    <m:r>
                      <a:rPr kumimoji="1" lang="en-US" altLang="zh-CN" sz="2800" i="1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altLang="zh-CN" sz="2800" dirty="0">
                    <a:latin typeface="Adobe Gothic Std B" charset="-127"/>
                    <a:ea typeface="Adobe Gothic Std B" charset="-127"/>
                    <a:cs typeface="Adobe Gothic Std B" charset="-127"/>
                  </a:rPr>
                  <a:t>into </a:t>
                </a: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a binary </a:t>
                </a:r>
                <a:r>
                  <a:rPr lang="en-US" altLang="zh-CN" sz="2800" dirty="0">
                    <a:latin typeface="Adobe Gothic Std B" charset="-127"/>
                    <a:ea typeface="Adobe Gothic Std B" charset="-127"/>
                    <a:cs typeface="Adobe Gothic Std B" charset="-127"/>
                  </a:rPr>
                  <a:t>i</a:t>
                </a: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mage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sz="2800" dirty="0" smtClean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pPr marL="457200" indent="-457200">
                  <a:buFont typeface="Arial" charset="0"/>
                  <a:buChar char="•"/>
                </a:pPr>
                <a:endParaRPr lang="en-US" altLang="zh-CN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lang="en-US" altLang="zh-CN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r>
                  <a:rPr lang="zh-CN" altLang="en-US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 </a:t>
                </a:r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     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CN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                   </m:t>
                    </m:r>
                    <m:r>
                      <a:rPr kumimoji="1" lang="zh-CN" alt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</m:oMath>
                </a14:m>
                <a:r>
                  <a:rPr lang="zh-CN" altLang="en-US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：</a:t>
                </a:r>
                <a:r>
                  <a:rPr lang="en-US" altLang="zh-CN" sz="2800" dirty="0">
                    <a:latin typeface="Adobe Gothic Std B" charset="-127"/>
                    <a:ea typeface="Adobe Gothic Std B" charset="-127"/>
                    <a:cs typeface="Adobe Gothic Std B" charset="-127"/>
                  </a:rPr>
                  <a:t> threshold value</a:t>
                </a:r>
                <a:endParaRPr lang="zh-CN" altLang="en-US" sz="2800" dirty="0" smtClean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lang="en-US" altLang="zh-CN" sz="2800" dirty="0" smtClean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lang="zh-CN" altLang="en-US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lang="zh-CN" altLang="en-US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r>
                  <a:rPr lang="en-US" altLang="zh-CN" sz="28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The key of </a:t>
                </a:r>
                <a:r>
                  <a:rPr lang="en-US" altLang="zh-CN" sz="2800" dirty="0" err="1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thresholding</a:t>
                </a:r>
                <a:r>
                  <a:rPr lang="en-US" altLang="zh-CN" sz="28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 methods is to select a threshold value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zh-CN" altLang="en-US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lang="zh-CN" altLang="en-US" sz="2800" dirty="0" smtClean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7" y="982269"/>
                <a:ext cx="11286800" cy="4401205"/>
              </a:xfrm>
              <a:prstGeom prst="rect">
                <a:avLst/>
              </a:prstGeom>
              <a:blipFill rotWithShape="0">
                <a:blip r:embed="rId2"/>
                <a:stretch>
                  <a:fillRect l="-1080" t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295221" y="2388615"/>
                <a:ext cx="3872214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𝑗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CN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CN" sz="28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zh-CN" altLang="en-US" sz="2800" b="0" i="1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)≥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0   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221" y="2388615"/>
                <a:ext cx="3872214" cy="10534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1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06" y="3590170"/>
            <a:ext cx="5676457" cy="27790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Otsu </a:t>
            </a:r>
            <a:r>
              <a:rPr lang="en-US" altLang="zh-CN" sz="4000" b="1" dirty="0" err="1" smtClean="0">
                <a:latin typeface="Arial Hebrew" charset="-79"/>
                <a:ea typeface="Arial Hebrew" charset="-79"/>
                <a:cs typeface="Arial Hebrew" charset="-79"/>
              </a:rPr>
              <a:t>Thresholding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4034" y="1329114"/>
            <a:ext cx="112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Select the best threshold value to </a:t>
            </a: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maximize </a:t>
            </a:r>
            <a:r>
              <a:rPr lang="en-US" altLang="zh-CN" sz="2800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the difference between background and </a:t>
            </a: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target</a:t>
            </a:r>
            <a:r>
              <a:rPr lang="en-US" altLang="zh-CN" sz="2800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 (maximize </a:t>
            </a: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the</a:t>
            </a:r>
            <a:r>
              <a:rPr lang="zh-CN" altLang="en-US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inter-class variance)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Global </a:t>
            </a:r>
            <a:r>
              <a:rPr lang="en-US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thresholding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method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5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19286" y="314325"/>
            <a:ext cx="852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Arial Hebrew" charset="-79"/>
                <a:ea typeface="Arial Hebrew" charset="-79"/>
                <a:cs typeface="Arial Hebrew" charset="-79"/>
              </a:rPr>
              <a:t>From Pixels to Perception</a:t>
            </a:r>
            <a:endParaRPr kumimoji="1" lang="zh-CN" altLang="en-US" sz="36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7" name="Picture 6" descr="ti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0" y="1392456"/>
            <a:ext cx="2514600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62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41" y="3941822"/>
            <a:ext cx="2550048" cy="17017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9" y="3941821"/>
            <a:ext cx="2550048" cy="17017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41" y="1384299"/>
            <a:ext cx="2550048" cy="17017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9" y="1384300"/>
            <a:ext cx="2550048" cy="17017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37" y="1384299"/>
            <a:ext cx="2550048" cy="17017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37" y="3941820"/>
            <a:ext cx="2550048" cy="1701799"/>
          </a:xfrm>
          <a:prstGeom prst="rect">
            <a:avLst/>
          </a:prstGeom>
        </p:spPr>
      </p:pic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4399080" y="797566"/>
            <a:ext cx="31790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latin typeface="Arial" charset="0"/>
              </a:rPr>
              <a:t>s</a:t>
            </a:r>
            <a:r>
              <a:rPr lang="en-US" altLang="zh-CN" sz="2000" dirty="0" smtClean="0">
                <a:latin typeface="Arial" charset="0"/>
              </a:rPr>
              <a:t>ome i</a:t>
            </a:r>
            <a:r>
              <a:rPr lang="en-US" altLang="zh-CN" sz="2000" b="0" dirty="0" smtClean="0">
                <a:latin typeface="Arial" charset="0"/>
              </a:rPr>
              <a:t>mages in BSDS</a:t>
            </a:r>
            <a:r>
              <a:rPr lang="en-US" altLang="zh-CN" sz="2000" dirty="0" smtClean="0">
                <a:latin typeface="Arial" charset="0"/>
              </a:rPr>
              <a:t>500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5654231" y="3341656"/>
            <a:ext cx="6687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 b="0" dirty="0" err="1" smtClean="0">
                <a:latin typeface="Arial" charset="0"/>
              </a:rPr>
              <a:t>otsu</a:t>
            </a:r>
            <a:endParaRPr lang="en-US" altLang="zh-CN" sz="20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Adaptive </a:t>
            </a:r>
            <a:r>
              <a:rPr lang="en-US" altLang="zh-CN" sz="4000" b="1" dirty="0" err="1" smtClean="0">
                <a:latin typeface="Arial Hebrew" charset="-79"/>
                <a:ea typeface="Arial Hebrew" charset="-79"/>
                <a:cs typeface="Arial Hebrew" charset="-79"/>
              </a:rPr>
              <a:t>Thresholding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035" y="1343401"/>
            <a:ext cx="11286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Finding the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local threshold is to statistically examine the intensity values of the local neighborhood of each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pixel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Local </a:t>
            </a:r>
            <a:r>
              <a:rPr lang="en-US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thresholding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method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40" b="-4217"/>
          <a:stretch/>
        </p:blipFill>
        <p:spPr>
          <a:xfrm>
            <a:off x="7413621" y="3717925"/>
            <a:ext cx="2816229" cy="2847083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V="1">
            <a:off x="6692518" y="5293227"/>
            <a:ext cx="1957388" cy="47148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6"/>
              <p:cNvSpPr txBox="1">
                <a:spLocks noChangeArrowheads="1"/>
              </p:cNvSpPr>
              <p:nvPr/>
            </p:nvSpPr>
            <p:spPr bwMode="auto">
              <a:xfrm>
                <a:off x="2216125" y="5533880"/>
                <a:ext cx="461793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 smtClean="0">
                    <a:latin typeface="Arial Hebrew" charset="-79"/>
                    <a:ea typeface="Arial Hebrew" charset="-79"/>
                    <a:cs typeface="Arial Hebrew" charset="-79"/>
                  </a:rPr>
                  <a:t>a pixel</a:t>
                </a:r>
                <a:r>
                  <a:rPr lang="zh-CN" altLang="en-US" sz="2400" b="1" dirty="0" smtClean="0">
                    <a:latin typeface="Arial Hebrew" charset="-79"/>
                    <a:ea typeface="Arial Hebrew" charset="-79"/>
                    <a:cs typeface="Arial Hebrew" charset="-79"/>
                  </a:rPr>
                  <a:t> </a:t>
                </a:r>
                <a:r>
                  <a:rPr lang="en-US" altLang="zh-CN" sz="2400" b="1" dirty="0" smtClean="0">
                    <a:latin typeface="Arial Hebrew" charset="-79"/>
                    <a:ea typeface="Arial Hebrew" charset="-79"/>
                    <a:cs typeface="Arial Hebrew" charset="-79"/>
                  </a:rPr>
                  <a:t>and</a:t>
                </a:r>
                <a:r>
                  <a:rPr lang="zh-CN" altLang="en-US" sz="2400" b="1" dirty="0" smtClean="0">
                    <a:latin typeface="Arial Hebrew" charset="-79"/>
                    <a:ea typeface="Arial Hebrew" charset="-79"/>
                    <a:cs typeface="Arial Hebrew" charset="-79"/>
                  </a:rPr>
                  <a:t> </a:t>
                </a:r>
                <a:r>
                  <a:rPr lang="en-US" altLang="zh-CN" sz="2400" b="1" dirty="0" smtClean="0">
                    <a:latin typeface="Arial Hebrew" charset="-79"/>
                    <a:ea typeface="Arial Hebrew" charset="-79"/>
                    <a:cs typeface="Arial Hebrew" charset="-79"/>
                  </a:rPr>
                  <a:t>its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𝟑</m:t>
                    </m:r>
                    <m:r>
                      <a:rPr lang="en-US" altLang="zh-CN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zh-CN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𝟑</m:t>
                    </m:r>
                    <m:r>
                      <a:rPr lang="zh-CN" alt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CN" sz="2400" b="1" dirty="0" smtClean="0">
                    <a:latin typeface="Arial Hebrew" charset="-79"/>
                    <a:ea typeface="Arial Hebrew" charset="-79"/>
                    <a:cs typeface="Arial Hebrew" charset="-79"/>
                  </a:rPr>
                  <a:t>neighborhood</a:t>
                </a:r>
                <a:r>
                  <a:rPr lang="zh-CN" altLang="en-US" sz="2400" b="1" dirty="0" smtClean="0">
                    <a:latin typeface="Arial Hebrew" charset="-79"/>
                    <a:ea typeface="Arial Hebrew" charset="-79"/>
                    <a:cs typeface="Arial Hebrew" charset="-79"/>
                  </a:rPr>
                  <a:t> </a:t>
                </a:r>
                <a:endParaRPr lang="en-US" altLang="zh-CN" sz="2400" b="1" dirty="0">
                  <a:latin typeface="Arial Hebrew" charset="-79"/>
                  <a:ea typeface="Arial Hebrew" charset="-79"/>
                  <a:cs typeface="Arial Hebrew" charset="-79"/>
                </a:endParaRPr>
              </a:p>
            </p:txBody>
          </p:sp>
        </mc:Choice>
        <mc:Fallback xmlns="">
          <p:sp>
            <p:nvSpPr>
              <p:cNvPr id="9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6125" y="5533880"/>
                <a:ext cx="4617931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114" t="-109211" r="-1189" b="-1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99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90" y="741088"/>
            <a:ext cx="2401364" cy="16025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38" y="741089"/>
            <a:ext cx="2401364" cy="16025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86" y="741088"/>
            <a:ext cx="2401364" cy="16025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90" y="2942223"/>
            <a:ext cx="2401364" cy="1602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38" y="2942222"/>
            <a:ext cx="2401364" cy="16025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86" y="2942222"/>
            <a:ext cx="2401364" cy="1602573"/>
          </a:xfrm>
          <a:prstGeom prst="rect">
            <a:avLst/>
          </a:prstGeom>
        </p:spPr>
      </p:pic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5152362" y="2442887"/>
            <a:ext cx="21391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Arial" charset="0"/>
              </a:rPr>
              <a:t>adaptive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4969432" y="241754"/>
            <a:ext cx="24817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smtClean="0">
                <a:latin typeface="Arial" charset="0"/>
              </a:rPr>
              <a:t>i</a:t>
            </a:r>
            <a:r>
              <a:rPr lang="en-US" altLang="zh-CN" sz="2000" b="0" smtClean="0">
                <a:latin typeface="Arial" charset="0"/>
              </a:rPr>
              <a:t>mages </a:t>
            </a:r>
            <a:r>
              <a:rPr lang="en-US" altLang="zh-CN" sz="2000" b="0" dirty="0" smtClean="0">
                <a:latin typeface="Arial" charset="0"/>
              </a:rPr>
              <a:t>in BSDS</a:t>
            </a:r>
            <a:r>
              <a:rPr lang="en-US" altLang="zh-CN" sz="2000" dirty="0" smtClean="0">
                <a:latin typeface="Arial" charset="0"/>
              </a:rPr>
              <a:t>500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01250" y="3420342"/>
            <a:ext cx="17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smtClean="0">
                <a:solidFill>
                  <a:srgbClr val="FF0000"/>
                </a:solidFill>
                <a:latin typeface="Lucida Grande" charset="0"/>
                <a:ea typeface="Lucida Grande" charset="0"/>
                <a:cs typeface="Lucida Grande" charset="0"/>
              </a:rPr>
              <a:t>more local details</a:t>
            </a:r>
            <a:endParaRPr kumimoji="1" lang="zh-CN" altLang="en-US" b="1" dirty="0">
              <a:solidFill>
                <a:srgbClr val="FF0000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7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90" y="741088"/>
            <a:ext cx="2401364" cy="16025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38" y="741089"/>
            <a:ext cx="2401364" cy="16025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86" y="741088"/>
            <a:ext cx="2401364" cy="16025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90" y="2942223"/>
            <a:ext cx="2401364" cy="1602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38" y="2942222"/>
            <a:ext cx="2401364" cy="16025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86" y="2942222"/>
            <a:ext cx="2401364" cy="16025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91" y="4644021"/>
            <a:ext cx="2401364" cy="16025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38" y="4644020"/>
            <a:ext cx="2401364" cy="16025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86" y="4644019"/>
            <a:ext cx="2401364" cy="1602573"/>
          </a:xfrm>
          <a:prstGeom prst="rect">
            <a:avLst/>
          </a:prstGeom>
        </p:spPr>
      </p:pic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5152362" y="2442887"/>
            <a:ext cx="21391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Arial" charset="0"/>
              </a:rPr>
              <a:t>adaptive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5003223" y="235964"/>
            <a:ext cx="24945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dirty="0" smtClean="0">
                <a:latin typeface="Arial" charset="0"/>
              </a:rPr>
              <a:t>images in BSDS</a:t>
            </a:r>
            <a:r>
              <a:rPr lang="en-US" altLang="zh-CN" sz="2000" dirty="0" smtClean="0">
                <a:latin typeface="Arial" charset="0"/>
              </a:rPr>
              <a:t>500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6" name="右弧形箭头 5"/>
          <p:cNvSpPr/>
          <p:nvPr/>
        </p:nvSpPr>
        <p:spPr>
          <a:xfrm>
            <a:off x="1813990" y="3630395"/>
            <a:ext cx="685800" cy="1828800"/>
          </a:xfrm>
          <a:prstGeom prst="curved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951" y="4221629"/>
            <a:ext cx="17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Lucida Grande" charset="0"/>
                <a:ea typeface="Lucida Grande" charset="0"/>
                <a:cs typeface="Lucida Grande" charset="0"/>
              </a:rPr>
              <a:t>i</a:t>
            </a:r>
            <a:r>
              <a:rPr kumimoji="1" lang="en-US" altLang="zh-CN" dirty="0" smtClean="0">
                <a:latin typeface="Lucida Grande" charset="0"/>
                <a:ea typeface="Lucida Grande" charset="0"/>
                <a:cs typeface="Lucida Grande" charset="0"/>
              </a:rPr>
              <a:t>n larger</a:t>
            </a:r>
            <a:r>
              <a:rPr kumimoji="1" lang="en-US" altLang="zh-CN" dirty="0">
                <a:latin typeface="Lucida Grande" charset="0"/>
                <a:ea typeface="Lucida Grande" charset="0"/>
                <a:cs typeface="Lucida Grande" charset="0"/>
              </a:rPr>
              <a:t> </a:t>
            </a:r>
            <a:endParaRPr kumimoji="1" lang="en-US" altLang="zh-CN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ctr"/>
            <a:r>
              <a:rPr lang="en-US" altLang="zh-CN" dirty="0">
                <a:latin typeface="Lucida Grande" charset="0"/>
                <a:ea typeface="Lucida Grande" charset="0"/>
                <a:cs typeface="Lucida Grande" charset="0"/>
              </a:rPr>
              <a:t>neighborhood</a:t>
            </a:r>
            <a:endParaRPr kumimoji="1" lang="zh-CN" altLang="en-US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01250" y="3420342"/>
            <a:ext cx="17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smtClean="0">
                <a:solidFill>
                  <a:srgbClr val="FF0000"/>
                </a:solidFill>
                <a:latin typeface="Lucida Grande" charset="0"/>
                <a:ea typeface="Lucida Grande" charset="0"/>
                <a:cs typeface="Lucida Grande" charset="0"/>
              </a:rPr>
              <a:t>more local details</a:t>
            </a:r>
            <a:endParaRPr kumimoji="1" lang="zh-CN" altLang="en-US" b="1" dirty="0">
              <a:solidFill>
                <a:srgbClr val="FF0000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81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About </a:t>
            </a:r>
            <a:r>
              <a:rPr lang="en-US" altLang="zh-CN" sz="4000" b="1" dirty="0" err="1" smtClean="0">
                <a:latin typeface="Arial Hebrew" charset="-79"/>
                <a:ea typeface="Arial Hebrew" charset="-79"/>
                <a:cs typeface="Arial Hebrew" charset="-79"/>
              </a:rPr>
              <a:t>Thresholding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 Methods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035" y="1343401"/>
            <a:ext cx="112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</a:t>
            </a: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Advantages: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Simplicity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of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calculation, fast</a:t>
            </a: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</a:t>
            </a: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Disadvantages: </a:t>
            </a:r>
            <a:endParaRPr lang="zh-CN" altLang="en-US" sz="2800" dirty="0" smtClean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Only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consider gray-scale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Sensitive to noise</a:t>
            </a: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74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What is the edge? 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8177" y="1109959"/>
            <a:ext cx="107047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An </a:t>
            </a:r>
            <a:r>
              <a:rPr lang="en-US" altLang="zh-CN" sz="3200" b="1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edge</a:t>
            </a:r>
            <a:r>
              <a:rPr lang="en-US" altLang="zh-CN" sz="3200" b="1" dirty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is the boundary </a:t>
            </a:r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between </a:t>
            </a:r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two </a:t>
            </a:r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regions with distinct properties (color,</a:t>
            </a:r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 </a:t>
            </a:r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intensity, or</a:t>
            </a:r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 </a:t>
            </a:r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texture).</a:t>
            </a:r>
            <a:endParaRPr lang="en-US" altLang="zh-CN" sz="32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kumimoji="1" lang="zh-CN" altLang="en-US" sz="4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1" y="2802730"/>
            <a:ext cx="3370047" cy="35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Edge Based 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411" y="1261179"/>
            <a:ext cx="11598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Edges are </a:t>
            </a: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important features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in a image to separate regions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Based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on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discontinuity</a:t>
            </a:r>
            <a:endParaRPr lang="zh-CN" altLang="en-US" sz="2800" dirty="0" smtClean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Edge detection</a:t>
            </a:r>
            <a:r>
              <a:rPr kumimoji="1" lang="zh-CN" altLang="en-US" sz="2800" b="1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is the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principal approaches to image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segmentation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92" y="3382252"/>
            <a:ext cx="7249843" cy="28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66" y="807898"/>
            <a:ext cx="4960938" cy="5838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9209" y="214312"/>
            <a:ext cx="9477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What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is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edge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detection?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4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66" y="807898"/>
            <a:ext cx="4960938" cy="5838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9209" y="214312"/>
            <a:ext cx="9477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What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is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edge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detection?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70997" y="3014208"/>
            <a:ext cx="2834850" cy="1425390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Edge detection </a:t>
            </a:r>
            <a:r>
              <a:rPr lang="en-US" altLang="zh-CN" sz="2400" b="1" dirty="0">
                <a:solidFill>
                  <a:srgbClr val="FF0000"/>
                </a:solidFill>
              </a:rPr>
              <a:t>by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means </a:t>
            </a:r>
            <a:r>
              <a:rPr lang="en-US" altLang="zh-CN" sz="2400" b="1" dirty="0">
                <a:solidFill>
                  <a:srgbClr val="FF0000"/>
                </a:solidFill>
              </a:rPr>
              <a:t>of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gradient operators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387862" y="2529304"/>
            <a:ext cx="2409092" cy="16353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25613" y="2529304"/>
            <a:ext cx="2409092" cy="1635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 Box 26"/>
          <p:cNvSpPr txBox="1">
            <a:spLocks noChangeArrowheads="1"/>
          </p:cNvSpPr>
          <p:nvPr/>
        </p:nvSpPr>
        <p:spPr bwMode="auto">
          <a:xfrm>
            <a:off x="2119254" y="3085379"/>
            <a:ext cx="12218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b="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image</a:t>
            </a:r>
            <a:endParaRPr lang="en-US" altLang="zh-CN" sz="2800" b="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8527052" y="3085379"/>
            <a:ext cx="21307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b="0" dirty="0" smtClean="0">
                <a:latin typeface="Adobe Gothic Std B" charset="-127"/>
                <a:ea typeface="Adobe Gothic Std B" charset="-127"/>
                <a:cs typeface="Adobe Gothic Std B" charset="-127"/>
              </a:rPr>
              <a:t>edge</a:t>
            </a:r>
            <a:r>
              <a:rPr lang="zh-CN" altLang="en-US" sz="2800" b="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b="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image</a:t>
            </a:r>
            <a:endParaRPr lang="en-US" altLang="zh-CN" sz="2800" b="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95838" y="3143772"/>
            <a:ext cx="4331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Adobe Gothic Std B" charset="-127"/>
                <a:ea typeface="Adobe Gothic Std B" charset="-127"/>
                <a:cs typeface="Adobe Gothic Std B" charset="-127"/>
              </a:rPr>
              <a:t>＊                                             </a:t>
            </a:r>
            <a:r>
              <a:rPr kumimoji="1" lang="zh-CN" altLang="en-US" sz="3200" b="1" dirty="0" smtClean="0">
                <a:latin typeface="Adobe Gothic Std B" charset="-127"/>
                <a:ea typeface="Adobe Gothic Std B" charset="-127"/>
                <a:cs typeface="Adobe Gothic Std B" charset="-127"/>
              </a:rPr>
              <a:t>＝</a:t>
            </a:r>
            <a:r>
              <a:rPr kumimoji="1" lang="zh-CN" altLang="en-US" sz="2400" b="1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      </a:t>
            </a:r>
            <a:endParaRPr kumimoji="1" lang="zh-CN" altLang="en-US" sz="2400" b="1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92" y="2163700"/>
            <a:ext cx="2179782" cy="2155562"/>
          </a:xfrm>
          <a:prstGeom prst="rect">
            <a:avLst/>
          </a:prstGeom>
        </p:spPr>
      </p:pic>
      <p:sp>
        <p:nvSpPr>
          <p:cNvPr id="15" name="Text Box 26"/>
          <p:cNvSpPr txBox="1">
            <a:spLocks noChangeArrowheads="1"/>
          </p:cNvSpPr>
          <p:nvPr/>
        </p:nvSpPr>
        <p:spPr bwMode="auto">
          <a:xfrm>
            <a:off x="4856457" y="4516018"/>
            <a:ext cx="25651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gradient mask</a:t>
            </a:r>
            <a:endParaRPr lang="en-US" altLang="zh-CN" sz="2800" b="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19209" y="214312"/>
            <a:ext cx="9477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How</a:t>
            </a:r>
            <a:r>
              <a:rPr lang="zh-CN" altLang="en-US" sz="4000" b="1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gradient operators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work?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713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19286" y="314325"/>
            <a:ext cx="852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Arial Hebrew" charset="-79"/>
                <a:ea typeface="Arial Hebrew" charset="-79"/>
                <a:cs typeface="Arial Hebrew" charset="-79"/>
              </a:rPr>
              <a:t>From Pixels to Perception</a:t>
            </a:r>
            <a:endParaRPr kumimoji="1" lang="zh-CN" altLang="en-US" sz="36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4624385" y="1392456"/>
            <a:ext cx="2514600" cy="1692275"/>
            <a:chOff x="1248" y="2976"/>
            <a:chExt cx="1584" cy="1066"/>
          </a:xfrm>
        </p:grpSpPr>
        <p:pic>
          <p:nvPicPr>
            <p:cNvPr id="5" name="Picture 3" descr="tig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2976"/>
              <a:ext cx="1584" cy="1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1440" y="3216"/>
              <a:ext cx="996" cy="544"/>
            </a:xfrm>
            <a:custGeom>
              <a:avLst/>
              <a:gdLst>
                <a:gd name="T0" fmla="*/ 150 w 996"/>
                <a:gd name="T1" fmla="*/ 58 h 544"/>
                <a:gd name="T2" fmla="*/ 372 w 996"/>
                <a:gd name="T3" fmla="*/ 0 h 544"/>
                <a:gd name="T4" fmla="*/ 564 w 996"/>
                <a:gd name="T5" fmla="*/ 48 h 544"/>
                <a:gd name="T6" fmla="*/ 756 w 996"/>
                <a:gd name="T7" fmla="*/ 96 h 544"/>
                <a:gd name="T8" fmla="*/ 946 w 996"/>
                <a:gd name="T9" fmla="*/ 166 h 544"/>
                <a:gd name="T10" fmla="*/ 982 w 996"/>
                <a:gd name="T11" fmla="*/ 188 h 544"/>
                <a:gd name="T12" fmla="*/ 996 w 996"/>
                <a:gd name="T13" fmla="*/ 336 h 544"/>
                <a:gd name="T14" fmla="*/ 940 w 996"/>
                <a:gd name="T15" fmla="*/ 372 h 544"/>
                <a:gd name="T16" fmla="*/ 854 w 996"/>
                <a:gd name="T17" fmla="*/ 330 h 544"/>
                <a:gd name="T18" fmla="*/ 780 w 996"/>
                <a:gd name="T19" fmla="*/ 298 h 544"/>
                <a:gd name="T20" fmla="*/ 762 w 996"/>
                <a:gd name="T21" fmla="*/ 400 h 544"/>
                <a:gd name="T22" fmla="*/ 788 w 996"/>
                <a:gd name="T23" fmla="*/ 514 h 544"/>
                <a:gd name="T24" fmla="*/ 834 w 996"/>
                <a:gd name="T25" fmla="*/ 536 h 544"/>
                <a:gd name="T26" fmla="*/ 756 w 996"/>
                <a:gd name="T27" fmla="*/ 528 h 544"/>
                <a:gd name="T28" fmla="*/ 692 w 996"/>
                <a:gd name="T29" fmla="*/ 418 h 544"/>
                <a:gd name="T30" fmla="*/ 680 w 996"/>
                <a:gd name="T31" fmla="*/ 466 h 544"/>
                <a:gd name="T32" fmla="*/ 612 w 996"/>
                <a:gd name="T33" fmla="*/ 514 h 544"/>
                <a:gd name="T34" fmla="*/ 538 w 996"/>
                <a:gd name="T35" fmla="*/ 474 h 544"/>
                <a:gd name="T36" fmla="*/ 564 w 996"/>
                <a:gd name="T37" fmla="*/ 384 h 544"/>
                <a:gd name="T38" fmla="*/ 454 w 996"/>
                <a:gd name="T39" fmla="*/ 274 h 544"/>
                <a:gd name="T40" fmla="*/ 346 w 996"/>
                <a:gd name="T41" fmla="*/ 254 h 544"/>
                <a:gd name="T42" fmla="*/ 270 w 996"/>
                <a:gd name="T43" fmla="*/ 360 h 544"/>
                <a:gd name="T44" fmla="*/ 276 w 996"/>
                <a:gd name="T45" fmla="*/ 480 h 544"/>
                <a:gd name="T46" fmla="*/ 276 w 996"/>
                <a:gd name="T47" fmla="*/ 518 h 544"/>
                <a:gd name="T48" fmla="*/ 134 w 996"/>
                <a:gd name="T49" fmla="*/ 364 h 544"/>
                <a:gd name="T50" fmla="*/ 186 w 996"/>
                <a:gd name="T51" fmla="*/ 248 h 544"/>
                <a:gd name="T52" fmla="*/ 118 w 996"/>
                <a:gd name="T53" fmla="*/ 220 h 544"/>
                <a:gd name="T54" fmla="*/ 92 w 996"/>
                <a:gd name="T55" fmla="*/ 378 h 544"/>
                <a:gd name="T56" fmla="*/ 0 w 996"/>
                <a:gd name="T57" fmla="*/ 426 h 544"/>
                <a:gd name="T58" fmla="*/ 14 w 996"/>
                <a:gd name="T59" fmla="*/ 380 h 544"/>
                <a:gd name="T60" fmla="*/ 70 w 996"/>
                <a:gd name="T61" fmla="*/ 352 h 544"/>
                <a:gd name="T62" fmla="*/ 84 w 996"/>
                <a:gd name="T63" fmla="*/ 192 h 544"/>
                <a:gd name="T64" fmla="*/ 112 w 996"/>
                <a:gd name="T65" fmla="*/ 9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544">
                  <a:moveTo>
                    <a:pt x="112" y="90"/>
                  </a:moveTo>
                  <a:lnTo>
                    <a:pt x="150" y="58"/>
                  </a:lnTo>
                  <a:lnTo>
                    <a:pt x="238" y="14"/>
                  </a:lnTo>
                  <a:lnTo>
                    <a:pt x="372" y="0"/>
                  </a:lnTo>
                  <a:lnTo>
                    <a:pt x="486" y="16"/>
                  </a:lnTo>
                  <a:lnTo>
                    <a:pt x="564" y="48"/>
                  </a:lnTo>
                  <a:lnTo>
                    <a:pt x="660" y="96"/>
                  </a:lnTo>
                  <a:lnTo>
                    <a:pt x="756" y="96"/>
                  </a:lnTo>
                  <a:lnTo>
                    <a:pt x="900" y="144"/>
                  </a:lnTo>
                  <a:lnTo>
                    <a:pt x="946" y="166"/>
                  </a:lnTo>
                  <a:lnTo>
                    <a:pt x="996" y="144"/>
                  </a:lnTo>
                  <a:lnTo>
                    <a:pt x="982" y="188"/>
                  </a:lnTo>
                  <a:lnTo>
                    <a:pt x="982" y="242"/>
                  </a:lnTo>
                  <a:lnTo>
                    <a:pt x="996" y="336"/>
                  </a:lnTo>
                  <a:lnTo>
                    <a:pt x="972" y="364"/>
                  </a:lnTo>
                  <a:lnTo>
                    <a:pt x="940" y="372"/>
                  </a:lnTo>
                  <a:lnTo>
                    <a:pt x="900" y="336"/>
                  </a:lnTo>
                  <a:lnTo>
                    <a:pt x="854" y="330"/>
                  </a:lnTo>
                  <a:lnTo>
                    <a:pt x="820" y="296"/>
                  </a:lnTo>
                  <a:lnTo>
                    <a:pt x="780" y="298"/>
                  </a:lnTo>
                  <a:lnTo>
                    <a:pt x="774" y="342"/>
                  </a:lnTo>
                  <a:lnTo>
                    <a:pt x="762" y="400"/>
                  </a:lnTo>
                  <a:lnTo>
                    <a:pt x="776" y="476"/>
                  </a:lnTo>
                  <a:lnTo>
                    <a:pt x="788" y="514"/>
                  </a:lnTo>
                  <a:lnTo>
                    <a:pt x="830" y="520"/>
                  </a:lnTo>
                  <a:lnTo>
                    <a:pt x="834" y="536"/>
                  </a:lnTo>
                  <a:lnTo>
                    <a:pt x="802" y="544"/>
                  </a:lnTo>
                  <a:lnTo>
                    <a:pt x="756" y="528"/>
                  </a:lnTo>
                  <a:lnTo>
                    <a:pt x="704" y="462"/>
                  </a:lnTo>
                  <a:lnTo>
                    <a:pt x="692" y="418"/>
                  </a:lnTo>
                  <a:lnTo>
                    <a:pt x="678" y="440"/>
                  </a:lnTo>
                  <a:lnTo>
                    <a:pt x="680" y="466"/>
                  </a:lnTo>
                  <a:lnTo>
                    <a:pt x="646" y="496"/>
                  </a:lnTo>
                  <a:lnTo>
                    <a:pt x="612" y="514"/>
                  </a:lnTo>
                  <a:cubicBezTo>
                    <a:pt x="598" y="507"/>
                    <a:pt x="563" y="500"/>
                    <a:pt x="542" y="500"/>
                  </a:cubicBezTo>
                  <a:lnTo>
                    <a:pt x="538" y="474"/>
                  </a:lnTo>
                  <a:lnTo>
                    <a:pt x="612" y="480"/>
                  </a:lnTo>
                  <a:lnTo>
                    <a:pt x="564" y="384"/>
                  </a:lnTo>
                  <a:lnTo>
                    <a:pt x="516" y="288"/>
                  </a:lnTo>
                  <a:lnTo>
                    <a:pt x="454" y="274"/>
                  </a:lnTo>
                  <a:lnTo>
                    <a:pt x="378" y="228"/>
                  </a:lnTo>
                  <a:lnTo>
                    <a:pt x="346" y="254"/>
                  </a:lnTo>
                  <a:lnTo>
                    <a:pt x="310" y="304"/>
                  </a:lnTo>
                  <a:lnTo>
                    <a:pt x="270" y="360"/>
                  </a:lnTo>
                  <a:lnTo>
                    <a:pt x="236" y="426"/>
                  </a:lnTo>
                  <a:lnTo>
                    <a:pt x="276" y="480"/>
                  </a:lnTo>
                  <a:lnTo>
                    <a:pt x="308" y="504"/>
                  </a:lnTo>
                  <a:lnTo>
                    <a:pt x="276" y="518"/>
                  </a:lnTo>
                  <a:lnTo>
                    <a:pt x="234" y="512"/>
                  </a:lnTo>
                  <a:lnTo>
                    <a:pt x="134" y="364"/>
                  </a:lnTo>
                  <a:lnTo>
                    <a:pt x="180" y="288"/>
                  </a:lnTo>
                  <a:lnTo>
                    <a:pt x="186" y="248"/>
                  </a:lnTo>
                  <a:lnTo>
                    <a:pt x="132" y="144"/>
                  </a:lnTo>
                  <a:lnTo>
                    <a:pt x="118" y="220"/>
                  </a:lnTo>
                  <a:lnTo>
                    <a:pt x="126" y="294"/>
                  </a:lnTo>
                  <a:lnTo>
                    <a:pt x="92" y="378"/>
                  </a:lnTo>
                  <a:lnTo>
                    <a:pt x="36" y="432"/>
                  </a:lnTo>
                  <a:lnTo>
                    <a:pt x="0" y="426"/>
                  </a:lnTo>
                  <a:lnTo>
                    <a:pt x="0" y="392"/>
                  </a:lnTo>
                  <a:lnTo>
                    <a:pt x="14" y="380"/>
                  </a:lnTo>
                  <a:lnTo>
                    <a:pt x="36" y="400"/>
                  </a:lnTo>
                  <a:lnTo>
                    <a:pt x="70" y="352"/>
                  </a:lnTo>
                  <a:lnTo>
                    <a:pt x="84" y="288"/>
                  </a:lnTo>
                  <a:lnTo>
                    <a:pt x="84" y="192"/>
                  </a:lnTo>
                  <a:lnTo>
                    <a:pt x="92" y="136"/>
                  </a:lnTo>
                  <a:lnTo>
                    <a:pt x="112" y="9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7" name="Picture 6" descr="ti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0" y="1392456"/>
            <a:ext cx="2514600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reeform 15" descr="Wide upward diagonal"/>
          <p:cNvSpPr>
            <a:spLocks/>
          </p:cNvSpPr>
          <p:nvPr/>
        </p:nvSpPr>
        <p:spPr bwMode="auto">
          <a:xfrm>
            <a:off x="4938710" y="1760538"/>
            <a:ext cx="1581150" cy="863600"/>
          </a:xfrm>
          <a:custGeom>
            <a:avLst/>
            <a:gdLst>
              <a:gd name="T0" fmla="*/ 150 w 996"/>
              <a:gd name="T1" fmla="*/ 58 h 544"/>
              <a:gd name="T2" fmla="*/ 372 w 996"/>
              <a:gd name="T3" fmla="*/ 0 h 544"/>
              <a:gd name="T4" fmla="*/ 564 w 996"/>
              <a:gd name="T5" fmla="*/ 48 h 544"/>
              <a:gd name="T6" fmla="*/ 756 w 996"/>
              <a:gd name="T7" fmla="*/ 96 h 544"/>
              <a:gd name="T8" fmla="*/ 946 w 996"/>
              <a:gd name="T9" fmla="*/ 166 h 544"/>
              <a:gd name="T10" fmla="*/ 982 w 996"/>
              <a:gd name="T11" fmla="*/ 188 h 544"/>
              <a:gd name="T12" fmla="*/ 996 w 996"/>
              <a:gd name="T13" fmla="*/ 336 h 544"/>
              <a:gd name="T14" fmla="*/ 940 w 996"/>
              <a:gd name="T15" fmla="*/ 372 h 544"/>
              <a:gd name="T16" fmla="*/ 854 w 996"/>
              <a:gd name="T17" fmla="*/ 330 h 544"/>
              <a:gd name="T18" fmla="*/ 780 w 996"/>
              <a:gd name="T19" fmla="*/ 298 h 544"/>
              <a:gd name="T20" fmla="*/ 762 w 996"/>
              <a:gd name="T21" fmla="*/ 400 h 544"/>
              <a:gd name="T22" fmla="*/ 788 w 996"/>
              <a:gd name="T23" fmla="*/ 514 h 544"/>
              <a:gd name="T24" fmla="*/ 834 w 996"/>
              <a:gd name="T25" fmla="*/ 536 h 544"/>
              <a:gd name="T26" fmla="*/ 756 w 996"/>
              <a:gd name="T27" fmla="*/ 528 h 544"/>
              <a:gd name="T28" fmla="*/ 692 w 996"/>
              <a:gd name="T29" fmla="*/ 418 h 544"/>
              <a:gd name="T30" fmla="*/ 680 w 996"/>
              <a:gd name="T31" fmla="*/ 466 h 544"/>
              <a:gd name="T32" fmla="*/ 612 w 996"/>
              <a:gd name="T33" fmla="*/ 514 h 544"/>
              <a:gd name="T34" fmla="*/ 538 w 996"/>
              <a:gd name="T35" fmla="*/ 474 h 544"/>
              <a:gd name="T36" fmla="*/ 564 w 996"/>
              <a:gd name="T37" fmla="*/ 384 h 544"/>
              <a:gd name="T38" fmla="*/ 454 w 996"/>
              <a:gd name="T39" fmla="*/ 274 h 544"/>
              <a:gd name="T40" fmla="*/ 346 w 996"/>
              <a:gd name="T41" fmla="*/ 254 h 544"/>
              <a:gd name="T42" fmla="*/ 270 w 996"/>
              <a:gd name="T43" fmla="*/ 360 h 544"/>
              <a:gd name="T44" fmla="*/ 276 w 996"/>
              <a:gd name="T45" fmla="*/ 480 h 544"/>
              <a:gd name="T46" fmla="*/ 276 w 996"/>
              <a:gd name="T47" fmla="*/ 518 h 544"/>
              <a:gd name="T48" fmla="*/ 134 w 996"/>
              <a:gd name="T49" fmla="*/ 364 h 544"/>
              <a:gd name="T50" fmla="*/ 186 w 996"/>
              <a:gd name="T51" fmla="*/ 248 h 544"/>
              <a:gd name="T52" fmla="*/ 118 w 996"/>
              <a:gd name="T53" fmla="*/ 220 h 544"/>
              <a:gd name="T54" fmla="*/ 92 w 996"/>
              <a:gd name="T55" fmla="*/ 378 h 544"/>
              <a:gd name="T56" fmla="*/ 0 w 996"/>
              <a:gd name="T57" fmla="*/ 426 h 544"/>
              <a:gd name="T58" fmla="*/ 14 w 996"/>
              <a:gd name="T59" fmla="*/ 380 h 544"/>
              <a:gd name="T60" fmla="*/ 70 w 996"/>
              <a:gd name="T61" fmla="*/ 352 h 544"/>
              <a:gd name="T62" fmla="*/ 84 w 996"/>
              <a:gd name="T63" fmla="*/ 192 h 544"/>
              <a:gd name="T64" fmla="*/ 112 w 996"/>
              <a:gd name="T65" fmla="*/ 9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96" h="544">
                <a:moveTo>
                  <a:pt x="112" y="90"/>
                </a:moveTo>
                <a:lnTo>
                  <a:pt x="150" y="58"/>
                </a:lnTo>
                <a:lnTo>
                  <a:pt x="238" y="14"/>
                </a:lnTo>
                <a:lnTo>
                  <a:pt x="372" y="0"/>
                </a:lnTo>
                <a:lnTo>
                  <a:pt x="486" y="16"/>
                </a:lnTo>
                <a:lnTo>
                  <a:pt x="564" y="48"/>
                </a:lnTo>
                <a:lnTo>
                  <a:pt x="660" y="96"/>
                </a:lnTo>
                <a:lnTo>
                  <a:pt x="756" y="96"/>
                </a:lnTo>
                <a:lnTo>
                  <a:pt x="900" y="144"/>
                </a:lnTo>
                <a:lnTo>
                  <a:pt x="946" y="166"/>
                </a:lnTo>
                <a:lnTo>
                  <a:pt x="996" y="144"/>
                </a:lnTo>
                <a:lnTo>
                  <a:pt x="982" y="188"/>
                </a:lnTo>
                <a:lnTo>
                  <a:pt x="982" y="242"/>
                </a:lnTo>
                <a:lnTo>
                  <a:pt x="996" y="336"/>
                </a:lnTo>
                <a:lnTo>
                  <a:pt x="972" y="364"/>
                </a:lnTo>
                <a:lnTo>
                  <a:pt x="940" y="372"/>
                </a:lnTo>
                <a:lnTo>
                  <a:pt x="900" y="336"/>
                </a:lnTo>
                <a:lnTo>
                  <a:pt x="854" y="330"/>
                </a:lnTo>
                <a:lnTo>
                  <a:pt x="820" y="296"/>
                </a:lnTo>
                <a:lnTo>
                  <a:pt x="780" y="298"/>
                </a:lnTo>
                <a:lnTo>
                  <a:pt x="774" y="342"/>
                </a:lnTo>
                <a:lnTo>
                  <a:pt x="762" y="400"/>
                </a:lnTo>
                <a:lnTo>
                  <a:pt x="776" y="476"/>
                </a:lnTo>
                <a:lnTo>
                  <a:pt x="788" y="514"/>
                </a:lnTo>
                <a:lnTo>
                  <a:pt x="830" y="520"/>
                </a:lnTo>
                <a:lnTo>
                  <a:pt x="834" y="536"/>
                </a:lnTo>
                <a:lnTo>
                  <a:pt x="802" y="544"/>
                </a:lnTo>
                <a:lnTo>
                  <a:pt x="756" y="528"/>
                </a:lnTo>
                <a:lnTo>
                  <a:pt x="704" y="462"/>
                </a:lnTo>
                <a:lnTo>
                  <a:pt x="692" y="418"/>
                </a:lnTo>
                <a:lnTo>
                  <a:pt x="678" y="440"/>
                </a:lnTo>
                <a:lnTo>
                  <a:pt x="680" y="466"/>
                </a:lnTo>
                <a:lnTo>
                  <a:pt x="646" y="496"/>
                </a:lnTo>
                <a:lnTo>
                  <a:pt x="612" y="514"/>
                </a:lnTo>
                <a:cubicBezTo>
                  <a:pt x="598" y="507"/>
                  <a:pt x="563" y="500"/>
                  <a:pt x="542" y="500"/>
                </a:cubicBezTo>
                <a:lnTo>
                  <a:pt x="538" y="474"/>
                </a:lnTo>
                <a:lnTo>
                  <a:pt x="612" y="480"/>
                </a:lnTo>
                <a:lnTo>
                  <a:pt x="564" y="384"/>
                </a:lnTo>
                <a:lnTo>
                  <a:pt x="516" y="288"/>
                </a:lnTo>
                <a:lnTo>
                  <a:pt x="454" y="274"/>
                </a:lnTo>
                <a:lnTo>
                  <a:pt x="378" y="228"/>
                </a:lnTo>
                <a:lnTo>
                  <a:pt x="346" y="254"/>
                </a:lnTo>
                <a:lnTo>
                  <a:pt x="310" y="304"/>
                </a:lnTo>
                <a:lnTo>
                  <a:pt x="270" y="360"/>
                </a:lnTo>
                <a:lnTo>
                  <a:pt x="236" y="426"/>
                </a:lnTo>
                <a:lnTo>
                  <a:pt x="276" y="480"/>
                </a:lnTo>
                <a:lnTo>
                  <a:pt x="308" y="504"/>
                </a:lnTo>
                <a:lnTo>
                  <a:pt x="276" y="518"/>
                </a:lnTo>
                <a:lnTo>
                  <a:pt x="234" y="512"/>
                </a:lnTo>
                <a:lnTo>
                  <a:pt x="134" y="364"/>
                </a:lnTo>
                <a:lnTo>
                  <a:pt x="180" y="288"/>
                </a:lnTo>
                <a:lnTo>
                  <a:pt x="186" y="248"/>
                </a:lnTo>
                <a:lnTo>
                  <a:pt x="132" y="144"/>
                </a:lnTo>
                <a:lnTo>
                  <a:pt x="118" y="220"/>
                </a:lnTo>
                <a:lnTo>
                  <a:pt x="126" y="294"/>
                </a:lnTo>
                <a:lnTo>
                  <a:pt x="92" y="378"/>
                </a:lnTo>
                <a:lnTo>
                  <a:pt x="36" y="432"/>
                </a:lnTo>
                <a:lnTo>
                  <a:pt x="0" y="426"/>
                </a:lnTo>
                <a:lnTo>
                  <a:pt x="0" y="392"/>
                </a:lnTo>
                <a:lnTo>
                  <a:pt x="14" y="380"/>
                </a:lnTo>
                <a:lnTo>
                  <a:pt x="36" y="400"/>
                </a:lnTo>
                <a:lnTo>
                  <a:pt x="70" y="352"/>
                </a:lnTo>
                <a:lnTo>
                  <a:pt x="84" y="288"/>
                </a:lnTo>
                <a:lnTo>
                  <a:pt x="84" y="192"/>
                </a:lnTo>
                <a:lnTo>
                  <a:pt x="92" y="136"/>
                </a:lnTo>
                <a:lnTo>
                  <a:pt x="112" y="94"/>
                </a:lnTo>
              </a:path>
            </a:pathLst>
          </a:custGeom>
          <a:pattFill prst="wdUpDiag">
            <a:fgClr>
              <a:schemeClr val="tx1"/>
            </a:fgClr>
            <a:bgClr>
              <a:srgbClr val="E4902A"/>
            </a:bgClr>
          </a:pattFill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Common Gradient Masks</a:t>
            </a:r>
            <a:endParaRPr lang="en-US" altLang="zh-CN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7455" y="1264574"/>
            <a:ext cx="11286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First order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gradient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m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ask</a:t>
            </a:r>
            <a:r>
              <a:rPr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s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: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Sobel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Roberts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Prewitt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... ...</a:t>
            </a: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Second order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 g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radient mask</a:t>
            </a:r>
            <a:r>
              <a:rPr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s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: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Canny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LoG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（</a:t>
            </a:r>
            <a:r>
              <a:rPr lang="es-ES_tradnl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Laplacian</a:t>
            </a:r>
            <a:r>
              <a:rPr lang="es-ES_tradnl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-Gauss</a:t>
            </a:r>
            <a:r>
              <a:rPr lang="zh-CN" altLang="es-ES_tradnl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）</a:t>
            </a: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... ...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9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08" y="3718349"/>
            <a:ext cx="2922586" cy="19504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44" y="3718349"/>
            <a:ext cx="2922586" cy="19504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77" y="1155758"/>
            <a:ext cx="2922587" cy="1950416"/>
          </a:xfrm>
          <a:prstGeom prst="rect">
            <a:avLst/>
          </a:prstGeom>
        </p:spPr>
      </p:pic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2405721" y="722232"/>
            <a:ext cx="8418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smtClean="0">
                <a:latin typeface="Arial" charset="0"/>
              </a:rPr>
              <a:t>Sobel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5820302" y="3302860"/>
            <a:ext cx="6687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dirty="0" err="1" smtClean="0">
                <a:latin typeface="Arial" charset="0"/>
              </a:rPr>
              <a:t>LoG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8984012" y="3201504"/>
            <a:ext cx="9268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dirty="0" smtClean="0">
                <a:latin typeface="Arial" charset="0"/>
              </a:rPr>
              <a:t>Canny</a:t>
            </a:r>
            <a:endParaRPr lang="en-US" altLang="zh-CN" sz="2000" b="0" dirty="0">
              <a:latin typeface="Arial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43" y="1155757"/>
            <a:ext cx="2922587" cy="1950417"/>
          </a:xfrm>
          <a:prstGeom prst="rect">
            <a:avLst/>
          </a:prstGeom>
        </p:spPr>
      </p:pic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5585462" y="722232"/>
            <a:ext cx="10823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dirty="0" smtClean="0">
                <a:latin typeface="Arial" charset="0"/>
              </a:rPr>
              <a:t>Roberts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8942334" y="725715"/>
            <a:ext cx="96853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smtClean="0">
                <a:latin typeface="Arial" charset="0"/>
              </a:rPr>
              <a:t>Prewitt</a:t>
            </a:r>
            <a:endParaRPr lang="en-US" altLang="zh-CN" sz="2000" b="0" dirty="0">
              <a:latin typeface="Arial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09" y="1134353"/>
            <a:ext cx="2922586" cy="19504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75" y="3718349"/>
            <a:ext cx="2922588" cy="1950416"/>
          </a:xfrm>
          <a:prstGeom prst="rect">
            <a:avLst/>
          </a:prstGeom>
        </p:spPr>
      </p:pic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2285495" y="3302860"/>
            <a:ext cx="883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dirty="0" smtClean="0">
                <a:latin typeface="Arial" charset="0"/>
              </a:rPr>
              <a:t>image</a:t>
            </a:r>
            <a:endParaRPr lang="en-US" altLang="zh-CN" sz="20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460" y="922198"/>
            <a:ext cx="1185756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Noise and background </a:t>
            </a:r>
            <a:r>
              <a:rPr lang="en-US" altLang="zh-CN" sz="32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affect </a:t>
            </a:r>
            <a:r>
              <a:rPr lang="en-US" altLang="zh-CN" sz="3200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the accurate of edge </a:t>
            </a:r>
            <a:r>
              <a:rPr lang="en-US" altLang="zh-CN" sz="32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detection</a:t>
            </a:r>
            <a:endParaRPr lang="en-US" altLang="zh-CN" sz="3200" dirty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Edge presence in locations where there is no border, but no edge presence where a real border exists.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32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Edges are the sign of lack of continuity, and ending. </a:t>
            </a: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9210" y="214312"/>
            <a:ext cx="962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The Problem of Edge Detection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40945" y="3669347"/>
            <a:ext cx="1389184" cy="818059"/>
          </a:xfrm>
          <a:prstGeom prst="ellipse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608977" y="3847543"/>
            <a:ext cx="8531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b="0" dirty="0" smtClean="0">
                <a:latin typeface="Arial" charset="0"/>
              </a:rPr>
              <a:t>input</a:t>
            </a:r>
            <a:endParaRPr lang="en-US" altLang="zh-CN" sz="2400" b="0" dirty="0">
              <a:latin typeface="Arial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63146" y="3704889"/>
            <a:ext cx="2315989" cy="746972"/>
          </a:xfrm>
          <a:prstGeom prst="round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2488124" y="3847542"/>
            <a:ext cx="22910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smtClean="0">
                <a:latin typeface="Arial" charset="0"/>
              </a:rPr>
              <a:t>Edge Detection</a:t>
            </a:r>
            <a:endParaRPr lang="en-US" altLang="zh-CN" sz="2400" b="0" dirty="0">
              <a:latin typeface="Arial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541030" y="3690030"/>
            <a:ext cx="2321103" cy="761831"/>
          </a:xfrm>
          <a:prstGeom prst="round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 Box 26"/>
          <p:cNvSpPr txBox="1">
            <a:spLocks noChangeArrowheads="1"/>
          </p:cNvSpPr>
          <p:nvPr/>
        </p:nvSpPr>
        <p:spPr bwMode="auto">
          <a:xfrm>
            <a:off x="5717980" y="3852618"/>
            <a:ext cx="19672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latin typeface="Arial" charset="0"/>
              </a:rPr>
              <a:t>Edge Linking</a:t>
            </a:r>
            <a:endParaRPr lang="en-US" altLang="zh-CN" sz="2400" b="0" dirty="0">
              <a:latin typeface="Arial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20128" y="3669347"/>
            <a:ext cx="3254409" cy="818059"/>
          </a:xfrm>
          <a:prstGeom prst="ellipse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8725120" y="3847542"/>
            <a:ext cx="30444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smtClean="0">
                <a:latin typeface="Arial" charset="0"/>
              </a:rPr>
              <a:t>Segmentation Result</a:t>
            </a:r>
            <a:endParaRPr lang="en-US" altLang="zh-CN" sz="2400" b="0" dirty="0">
              <a:latin typeface="Arial" charset="0"/>
            </a:endParaRPr>
          </a:p>
        </p:txBody>
      </p:sp>
      <p:cxnSp>
        <p:nvCxnSpPr>
          <p:cNvPr id="24" name="直线箭头连接符 23"/>
          <p:cNvCxnSpPr>
            <a:stCxn id="3" idx="6"/>
            <a:endCxn id="13" idx="1"/>
          </p:cNvCxnSpPr>
          <p:nvPr/>
        </p:nvCxnSpPr>
        <p:spPr>
          <a:xfrm flipV="1">
            <a:off x="1730129" y="4078375"/>
            <a:ext cx="757995" cy="2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V="1">
            <a:off x="4783035" y="4063000"/>
            <a:ext cx="757995" cy="2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7866562" y="4062998"/>
            <a:ext cx="757995" cy="2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75306" y="758781"/>
            <a:ext cx="110992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he edges produced by edge detection can not be used directly, </a:t>
            </a: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because edges are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discontinuous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.</a:t>
            </a: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1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10" y="214312"/>
            <a:ext cx="962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From Edge to Region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0046" y="1762016"/>
            <a:ext cx="1109923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36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The simplest way is</a:t>
            </a:r>
            <a:r>
              <a:rPr lang="zh-CN" altLang="en-US" sz="36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36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some Morphological operations</a:t>
            </a:r>
            <a:r>
              <a:rPr lang="zh-CN" altLang="en-US" sz="36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36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to fill the edge </a:t>
            </a:r>
            <a:endParaRPr lang="zh-CN" altLang="en-US" sz="36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9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10" y="214312"/>
            <a:ext cx="962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About 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Edge Based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Segmentation Methods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6840" y="922198"/>
            <a:ext cx="112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      Advantages: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Simplicity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of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calculation, fast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Works well in images with good contrast between object and background</a:t>
            </a: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</a:t>
            </a:r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Disadvantages: </a:t>
            </a:r>
            <a:endParaRPr lang="zh-CN" altLang="en-US" sz="2800" dirty="0" smtClean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Does not work well on images with smooth transitions and low contrast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Sensitive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to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noise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0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What is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 region? 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0355" y="1570076"/>
            <a:ext cx="10704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 group of connected pixels with 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similar properties</a:t>
            </a:r>
            <a:endParaRPr kumimoji="1" lang="zh-CN" altLang="en-US" sz="3200" dirty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3754975" y="2607013"/>
            <a:ext cx="4824919" cy="3638145"/>
            <a:chOff x="3638145" y="2509736"/>
            <a:chExt cx="4824919" cy="3638145"/>
          </a:xfrm>
        </p:grpSpPr>
        <p:sp>
          <p:nvSpPr>
            <p:cNvPr id="3" name="矩形 2"/>
            <p:cNvSpPr/>
            <p:nvPr/>
          </p:nvSpPr>
          <p:spPr>
            <a:xfrm>
              <a:off x="3638145" y="2509736"/>
              <a:ext cx="4824919" cy="36381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961107" y="3249038"/>
              <a:ext cx="2237361" cy="2198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75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Region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B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ased 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9410" y="1245413"/>
            <a:ext cx="1131431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Region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is an important concept because regions may correspond</a:t>
            </a:r>
          </a:p>
          <a:p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to objects in a scene</a:t>
            </a:r>
            <a:endParaRPr kumimoji="1"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Based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on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similarity</a:t>
            </a:r>
            <a:endParaRPr kumimoji="1" lang="zh-CN" altLang="en-US" sz="2800" dirty="0" smtClean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Those pixels that correspond to an object are grouped together </a:t>
            </a:r>
          </a:p>
          <a:p>
            <a:r>
              <a:rPr kumimoji="1"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a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nd marked</a:t>
            </a:r>
            <a:endParaRPr kumimoji="1"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Region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based segmentation is a technique that allows us to</a:t>
            </a:r>
          </a:p>
          <a:p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determine the regions directly</a:t>
            </a: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84"/>
          <a:stretch/>
        </p:blipFill>
        <p:spPr>
          <a:xfrm>
            <a:off x="5944171" y="1930005"/>
            <a:ext cx="4744849" cy="22636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Region Growing 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5732" y="1237508"/>
            <a:ext cx="109434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Start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from</a:t>
            </a:r>
            <a:r>
              <a:rPr lang="zh-CN" altLang="en-US" sz="2800" dirty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some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seed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points to represent the property we want, then grow the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region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bottom up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method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04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71" y="1930005"/>
            <a:ext cx="4744849" cy="46370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Region Growing 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5732" y="1237508"/>
            <a:ext cx="109434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Start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from</a:t>
            </a:r>
            <a:r>
              <a:rPr lang="zh-CN" altLang="en-US" sz="2800" dirty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some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seed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points to represent the property we want, then grow the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region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bottom up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method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8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19286" y="314325"/>
            <a:ext cx="852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Arial Hebrew" charset="-79"/>
                <a:ea typeface="Arial Hebrew" charset="-79"/>
                <a:cs typeface="Arial Hebrew" charset="-79"/>
              </a:rPr>
              <a:t>From Pixels to Perception</a:t>
            </a:r>
            <a:endParaRPr kumimoji="1" lang="zh-CN" altLang="en-US" sz="36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4624385" y="1392456"/>
            <a:ext cx="2514600" cy="1692275"/>
            <a:chOff x="1248" y="2976"/>
            <a:chExt cx="1584" cy="1066"/>
          </a:xfrm>
        </p:grpSpPr>
        <p:pic>
          <p:nvPicPr>
            <p:cNvPr id="5" name="Picture 3" descr="tig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2976"/>
              <a:ext cx="1584" cy="1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1440" y="3216"/>
              <a:ext cx="996" cy="544"/>
            </a:xfrm>
            <a:custGeom>
              <a:avLst/>
              <a:gdLst>
                <a:gd name="T0" fmla="*/ 150 w 996"/>
                <a:gd name="T1" fmla="*/ 58 h 544"/>
                <a:gd name="T2" fmla="*/ 372 w 996"/>
                <a:gd name="T3" fmla="*/ 0 h 544"/>
                <a:gd name="T4" fmla="*/ 564 w 996"/>
                <a:gd name="T5" fmla="*/ 48 h 544"/>
                <a:gd name="T6" fmla="*/ 756 w 996"/>
                <a:gd name="T7" fmla="*/ 96 h 544"/>
                <a:gd name="T8" fmla="*/ 946 w 996"/>
                <a:gd name="T9" fmla="*/ 166 h 544"/>
                <a:gd name="T10" fmla="*/ 982 w 996"/>
                <a:gd name="T11" fmla="*/ 188 h 544"/>
                <a:gd name="T12" fmla="*/ 996 w 996"/>
                <a:gd name="T13" fmla="*/ 336 h 544"/>
                <a:gd name="T14" fmla="*/ 940 w 996"/>
                <a:gd name="T15" fmla="*/ 372 h 544"/>
                <a:gd name="T16" fmla="*/ 854 w 996"/>
                <a:gd name="T17" fmla="*/ 330 h 544"/>
                <a:gd name="T18" fmla="*/ 780 w 996"/>
                <a:gd name="T19" fmla="*/ 298 h 544"/>
                <a:gd name="T20" fmla="*/ 762 w 996"/>
                <a:gd name="T21" fmla="*/ 400 h 544"/>
                <a:gd name="T22" fmla="*/ 788 w 996"/>
                <a:gd name="T23" fmla="*/ 514 h 544"/>
                <a:gd name="T24" fmla="*/ 834 w 996"/>
                <a:gd name="T25" fmla="*/ 536 h 544"/>
                <a:gd name="T26" fmla="*/ 756 w 996"/>
                <a:gd name="T27" fmla="*/ 528 h 544"/>
                <a:gd name="T28" fmla="*/ 692 w 996"/>
                <a:gd name="T29" fmla="*/ 418 h 544"/>
                <a:gd name="T30" fmla="*/ 680 w 996"/>
                <a:gd name="T31" fmla="*/ 466 h 544"/>
                <a:gd name="T32" fmla="*/ 612 w 996"/>
                <a:gd name="T33" fmla="*/ 514 h 544"/>
                <a:gd name="T34" fmla="*/ 538 w 996"/>
                <a:gd name="T35" fmla="*/ 474 h 544"/>
                <a:gd name="T36" fmla="*/ 564 w 996"/>
                <a:gd name="T37" fmla="*/ 384 h 544"/>
                <a:gd name="T38" fmla="*/ 454 w 996"/>
                <a:gd name="T39" fmla="*/ 274 h 544"/>
                <a:gd name="T40" fmla="*/ 346 w 996"/>
                <a:gd name="T41" fmla="*/ 254 h 544"/>
                <a:gd name="T42" fmla="*/ 270 w 996"/>
                <a:gd name="T43" fmla="*/ 360 h 544"/>
                <a:gd name="T44" fmla="*/ 276 w 996"/>
                <a:gd name="T45" fmla="*/ 480 h 544"/>
                <a:gd name="T46" fmla="*/ 276 w 996"/>
                <a:gd name="T47" fmla="*/ 518 h 544"/>
                <a:gd name="T48" fmla="*/ 134 w 996"/>
                <a:gd name="T49" fmla="*/ 364 h 544"/>
                <a:gd name="T50" fmla="*/ 186 w 996"/>
                <a:gd name="T51" fmla="*/ 248 h 544"/>
                <a:gd name="T52" fmla="*/ 118 w 996"/>
                <a:gd name="T53" fmla="*/ 220 h 544"/>
                <a:gd name="T54" fmla="*/ 92 w 996"/>
                <a:gd name="T55" fmla="*/ 378 h 544"/>
                <a:gd name="T56" fmla="*/ 0 w 996"/>
                <a:gd name="T57" fmla="*/ 426 h 544"/>
                <a:gd name="T58" fmla="*/ 14 w 996"/>
                <a:gd name="T59" fmla="*/ 380 h 544"/>
                <a:gd name="T60" fmla="*/ 70 w 996"/>
                <a:gd name="T61" fmla="*/ 352 h 544"/>
                <a:gd name="T62" fmla="*/ 84 w 996"/>
                <a:gd name="T63" fmla="*/ 192 h 544"/>
                <a:gd name="T64" fmla="*/ 112 w 996"/>
                <a:gd name="T65" fmla="*/ 9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544">
                  <a:moveTo>
                    <a:pt x="112" y="90"/>
                  </a:moveTo>
                  <a:lnTo>
                    <a:pt x="150" y="58"/>
                  </a:lnTo>
                  <a:lnTo>
                    <a:pt x="238" y="14"/>
                  </a:lnTo>
                  <a:lnTo>
                    <a:pt x="372" y="0"/>
                  </a:lnTo>
                  <a:lnTo>
                    <a:pt x="486" y="16"/>
                  </a:lnTo>
                  <a:lnTo>
                    <a:pt x="564" y="48"/>
                  </a:lnTo>
                  <a:lnTo>
                    <a:pt x="660" y="96"/>
                  </a:lnTo>
                  <a:lnTo>
                    <a:pt x="756" y="96"/>
                  </a:lnTo>
                  <a:lnTo>
                    <a:pt x="900" y="144"/>
                  </a:lnTo>
                  <a:lnTo>
                    <a:pt x="946" y="166"/>
                  </a:lnTo>
                  <a:lnTo>
                    <a:pt x="996" y="144"/>
                  </a:lnTo>
                  <a:lnTo>
                    <a:pt x="982" y="188"/>
                  </a:lnTo>
                  <a:lnTo>
                    <a:pt x="982" y="242"/>
                  </a:lnTo>
                  <a:lnTo>
                    <a:pt x="996" y="336"/>
                  </a:lnTo>
                  <a:lnTo>
                    <a:pt x="972" y="364"/>
                  </a:lnTo>
                  <a:lnTo>
                    <a:pt x="940" y="372"/>
                  </a:lnTo>
                  <a:lnTo>
                    <a:pt x="900" y="336"/>
                  </a:lnTo>
                  <a:lnTo>
                    <a:pt x="854" y="330"/>
                  </a:lnTo>
                  <a:lnTo>
                    <a:pt x="820" y="296"/>
                  </a:lnTo>
                  <a:lnTo>
                    <a:pt x="780" y="298"/>
                  </a:lnTo>
                  <a:lnTo>
                    <a:pt x="774" y="342"/>
                  </a:lnTo>
                  <a:lnTo>
                    <a:pt x="762" y="400"/>
                  </a:lnTo>
                  <a:lnTo>
                    <a:pt x="776" y="476"/>
                  </a:lnTo>
                  <a:lnTo>
                    <a:pt x="788" y="514"/>
                  </a:lnTo>
                  <a:lnTo>
                    <a:pt x="830" y="520"/>
                  </a:lnTo>
                  <a:lnTo>
                    <a:pt x="834" y="536"/>
                  </a:lnTo>
                  <a:lnTo>
                    <a:pt x="802" y="544"/>
                  </a:lnTo>
                  <a:lnTo>
                    <a:pt x="756" y="528"/>
                  </a:lnTo>
                  <a:lnTo>
                    <a:pt x="704" y="462"/>
                  </a:lnTo>
                  <a:lnTo>
                    <a:pt x="692" y="418"/>
                  </a:lnTo>
                  <a:lnTo>
                    <a:pt x="678" y="440"/>
                  </a:lnTo>
                  <a:lnTo>
                    <a:pt x="680" y="466"/>
                  </a:lnTo>
                  <a:lnTo>
                    <a:pt x="646" y="496"/>
                  </a:lnTo>
                  <a:lnTo>
                    <a:pt x="612" y="514"/>
                  </a:lnTo>
                  <a:cubicBezTo>
                    <a:pt x="598" y="507"/>
                    <a:pt x="563" y="500"/>
                    <a:pt x="542" y="500"/>
                  </a:cubicBezTo>
                  <a:lnTo>
                    <a:pt x="538" y="474"/>
                  </a:lnTo>
                  <a:lnTo>
                    <a:pt x="612" y="480"/>
                  </a:lnTo>
                  <a:lnTo>
                    <a:pt x="564" y="384"/>
                  </a:lnTo>
                  <a:lnTo>
                    <a:pt x="516" y="288"/>
                  </a:lnTo>
                  <a:lnTo>
                    <a:pt x="454" y="274"/>
                  </a:lnTo>
                  <a:lnTo>
                    <a:pt x="378" y="228"/>
                  </a:lnTo>
                  <a:lnTo>
                    <a:pt x="346" y="254"/>
                  </a:lnTo>
                  <a:lnTo>
                    <a:pt x="310" y="304"/>
                  </a:lnTo>
                  <a:lnTo>
                    <a:pt x="270" y="360"/>
                  </a:lnTo>
                  <a:lnTo>
                    <a:pt x="236" y="426"/>
                  </a:lnTo>
                  <a:lnTo>
                    <a:pt x="276" y="480"/>
                  </a:lnTo>
                  <a:lnTo>
                    <a:pt x="308" y="504"/>
                  </a:lnTo>
                  <a:lnTo>
                    <a:pt x="276" y="518"/>
                  </a:lnTo>
                  <a:lnTo>
                    <a:pt x="234" y="512"/>
                  </a:lnTo>
                  <a:lnTo>
                    <a:pt x="134" y="364"/>
                  </a:lnTo>
                  <a:lnTo>
                    <a:pt x="180" y="288"/>
                  </a:lnTo>
                  <a:lnTo>
                    <a:pt x="186" y="248"/>
                  </a:lnTo>
                  <a:lnTo>
                    <a:pt x="132" y="144"/>
                  </a:lnTo>
                  <a:lnTo>
                    <a:pt x="118" y="220"/>
                  </a:lnTo>
                  <a:lnTo>
                    <a:pt x="126" y="294"/>
                  </a:lnTo>
                  <a:lnTo>
                    <a:pt x="92" y="378"/>
                  </a:lnTo>
                  <a:lnTo>
                    <a:pt x="36" y="432"/>
                  </a:lnTo>
                  <a:lnTo>
                    <a:pt x="0" y="426"/>
                  </a:lnTo>
                  <a:lnTo>
                    <a:pt x="0" y="392"/>
                  </a:lnTo>
                  <a:lnTo>
                    <a:pt x="14" y="380"/>
                  </a:lnTo>
                  <a:lnTo>
                    <a:pt x="36" y="400"/>
                  </a:lnTo>
                  <a:lnTo>
                    <a:pt x="70" y="352"/>
                  </a:lnTo>
                  <a:lnTo>
                    <a:pt x="84" y="288"/>
                  </a:lnTo>
                  <a:lnTo>
                    <a:pt x="84" y="192"/>
                  </a:lnTo>
                  <a:lnTo>
                    <a:pt x="92" y="136"/>
                  </a:lnTo>
                  <a:lnTo>
                    <a:pt x="112" y="9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7" name="Picture 6" descr="ti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0" y="1392456"/>
            <a:ext cx="2514600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7881934" y="1392456"/>
            <a:ext cx="2514600" cy="1692275"/>
            <a:chOff x="3072" y="2150"/>
            <a:chExt cx="1584" cy="1066"/>
          </a:xfrm>
        </p:grpSpPr>
        <p:pic>
          <p:nvPicPr>
            <p:cNvPr id="16" name="Picture 18" descr="tig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2150"/>
              <a:ext cx="1584" cy="1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276" y="2400"/>
              <a:ext cx="996" cy="544"/>
            </a:xfrm>
            <a:custGeom>
              <a:avLst/>
              <a:gdLst>
                <a:gd name="T0" fmla="*/ 150 w 996"/>
                <a:gd name="T1" fmla="*/ 58 h 544"/>
                <a:gd name="T2" fmla="*/ 372 w 996"/>
                <a:gd name="T3" fmla="*/ 0 h 544"/>
                <a:gd name="T4" fmla="*/ 564 w 996"/>
                <a:gd name="T5" fmla="*/ 48 h 544"/>
                <a:gd name="T6" fmla="*/ 756 w 996"/>
                <a:gd name="T7" fmla="*/ 96 h 544"/>
                <a:gd name="T8" fmla="*/ 946 w 996"/>
                <a:gd name="T9" fmla="*/ 166 h 544"/>
                <a:gd name="T10" fmla="*/ 982 w 996"/>
                <a:gd name="T11" fmla="*/ 188 h 544"/>
                <a:gd name="T12" fmla="*/ 996 w 996"/>
                <a:gd name="T13" fmla="*/ 336 h 544"/>
                <a:gd name="T14" fmla="*/ 940 w 996"/>
                <a:gd name="T15" fmla="*/ 372 h 544"/>
                <a:gd name="T16" fmla="*/ 854 w 996"/>
                <a:gd name="T17" fmla="*/ 330 h 544"/>
                <a:gd name="T18" fmla="*/ 780 w 996"/>
                <a:gd name="T19" fmla="*/ 298 h 544"/>
                <a:gd name="T20" fmla="*/ 762 w 996"/>
                <a:gd name="T21" fmla="*/ 400 h 544"/>
                <a:gd name="T22" fmla="*/ 788 w 996"/>
                <a:gd name="T23" fmla="*/ 514 h 544"/>
                <a:gd name="T24" fmla="*/ 834 w 996"/>
                <a:gd name="T25" fmla="*/ 536 h 544"/>
                <a:gd name="T26" fmla="*/ 756 w 996"/>
                <a:gd name="T27" fmla="*/ 528 h 544"/>
                <a:gd name="T28" fmla="*/ 692 w 996"/>
                <a:gd name="T29" fmla="*/ 418 h 544"/>
                <a:gd name="T30" fmla="*/ 680 w 996"/>
                <a:gd name="T31" fmla="*/ 466 h 544"/>
                <a:gd name="T32" fmla="*/ 612 w 996"/>
                <a:gd name="T33" fmla="*/ 514 h 544"/>
                <a:gd name="T34" fmla="*/ 538 w 996"/>
                <a:gd name="T35" fmla="*/ 474 h 544"/>
                <a:gd name="T36" fmla="*/ 564 w 996"/>
                <a:gd name="T37" fmla="*/ 384 h 544"/>
                <a:gd name="T38" fmla="*/ 454 w 996"/>
                <a:gd name="T39" fmla="*/ 274 h 544"/>
                <a:gd name="T40" fmla="*/ 346 w 996"/>
                <a:gd name="T41" fmla="*/ 254 h 544"/>
                <a:gd name="T42" fmla="*/ 270 w 996"/>
                <a:gd name="T43" fmla="*/ 360 h 544"/>
                <a:gd name="T44" fmla="*/ 276 w 996"/>
                <a:gd name="T45" fmla="*/ 480 h 544"/>
                <a:gd name="T46" fmla="*/ 276 w 996"/>
                <a:gd name="T47" fmla="*/ 518 h 544"/>
                <a:gd name="T48" fmla="*/ 134 w 996"/>
                <a:gd name="T49" fmla="*/ 364 h 544"/>
                <a:gd name="T50" fmla="*/ 186 w 996"/>
                <a:gd name="T51" fmla="*/ 248 h 544"/>
                <a:gd name="T52" fmla="*/ 118 w 996"/>
                <a:gd name="T53" fmla="*/ 220 h 544"/>
                <a:gd name="T54" fmla="*/ 92 w 996"/>
                <a:gd name="T55" fmla="*/ 378 h 544"/>
                <a:gd name="T56" fmla="*/ 0 w 996"/>
                <a:gd name="T57" fmla="*/ 426 h 544"/>
                <a:gd name="T58" fmla="*/ 14 w 996"/>
                <a:gd name="T59" fmla="*/ 380 h 544"/>
                <a:gd name="T60" fmla="*/ 70 w 996"/>
                <a:gd name="T61" fmla="*/ 352 h 544"/>
                <a:gd name="T62" fmla="*/ 84 w 996"/>
                <a:gd name="T63" fmla="*/ 192 h 544"/>
                <a:gd name="T64" fmla="*/ 112 w 996"/>
                <a:gd name="T65" fmla="*/ 9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544">
                  <a:moveTo>
                    <a:pt x="112" y="90"/>
                  </a:moveTo>
                  <a:lnTo>
                    <a:pt x="150" y="58"/>
                  </a:lnTo>
                  <a:lnTo>
                    <a:pt x="238" y="14"/>
                  </a:lnTo>
                  <a:lnTo>
                    <a:pt x="372" y="0"/>
                  </a:lnTo>
                  <a:lnTo>
                    <a:pt x="486" y="16"/>
                  </a:lnTo>
                  <a:lnTo>
                    <a:pt x="564" y="48"/>
                  </a:lnTo>
                  <a:lnTo>
                    <a:pt x="660" y="96"/>
                  </a:lnTo>
                  <a:lnTo>
                    <a:pt x="756" y="96"/>
                  </a:lnTo>
                  <a:lnTo>
                    <a:pt x="900" y="144"/>
                  </a:lnTo>
                  <a:lnTo>
                    <a:pt x="946" y="166"/>
                  </a:lnTo>
                  <a:lnTo>
                    <a:pt x="996" y="144"/>
                  </a:lnTo>
                  <a:lnTo>
                    <a:pt x="982" y="188"/>
                  </a:lnTo>
                  <a:lnTo>
                    <a:pt x="982" y="242"/>
                  </a:lnTo>
                  <a:lnTo>
                    <a:pt x="996" y="336"/>
                  </a:lnTo>
                  <a:lnTo>
                    <a:pt x="972" y="364"/>
                  </a:lnTo>
                  <a:lnTo>
                    <a:pt x="940" y="372"/>
                  </a:lnTo>
                  <a:lnTo>
                    <a:pt x="900" y="336"/>
                  </a:lnTo>
                  <a:lnTo>
                    <a:pt x="854" y="330"/>
                  </a:lnTo>
                  <a:lnTo>
                    <a:pt x="820" y="296"/>
                  </a:lnTo>
                  <a:lnTo>
                    <a:pt x="780" y="298"/>
                  </a:lnTo>
                  <a:lnTo>
                    <a:pt x="774" y="342"/>
                  </a:lnTo>
                  <a:lnTo>
                    <a:pt x="762" y="400"/>
                  </a:lnTo>
                  <a:lnTo>
                    <a:pt x="776" y="476"/>
                  </a:lnTo>
                  <a:lnTo>
                    <a:pt x="788" y="514"/>
                  </a:lnTo>
                  <a:lnTo>
                    <a:pt x="830" y="520"/>
                  </a:lnTo>
                  <a:lnTo>
                    <a:pt x="834" y="536"/>
                  </a:lnTo>
                  <a:lnTo>
                    <a:pt x="802" y="544"/>
                  </a:lnTo>
                  <a:lnTo>
                    <a:pt x="756" y="528"/>
                  </a:lnTo>
                  <a:lnTo>
                    <a:pt x="704" y="462"/>
                  </a:lnTo>
                  <a:lnTo>
                    <a:pt x="692" y="418"/>
                  </a:lnTo>
                  <a:lnTo>
                    <a:pt x="678" y="440"/>
                  </a:lnTo>
                  <a:lnTo>
                    <a:pt x="680" y="466"/>
                  </a:lnTo>
                  <a:lnTo>
                    <a:pt x="646" y="496"/>
                  </a:lnTo>
                  <a:lnTo>
                    <a:pt x="612" y="514"/>
                  </a:lnTo>
                  <a:cubicBezTo>
                    <a:pt x="598" y="507"/>
                    <a:pt x="563" y="500"/>
                    <a:pt x="542" y="500"/>
                  </a:cubicBezTo>
                  <a:lnTo>
                    <a:pt x="538" y="474"/>
                  </a:lnTo>
                  <a:lnTo>
                    <a:pt x="612" y="480"/>
                  </a:lnTo>
                  <a:lnTo>
                    <a:pt x="564" y="384"/>
                  </a:lnTo>
                  <a:lnTo>
                    <a:pt x="516" y="288"/>
                  </a:lnTo>
                  <a:lnTo>
                    <a:pt x="454" y="274"/>
                  </a:lnTo>
                  <a:lnTo>
                    <a:pt x="378" y="228"/>
                  </a:lnTo>
                  <a:lnTo>
                    <a:pt x="346" y="254"/>
                  </a:lnTo>
                  <a:lnTo>
                    <a:pt x="310" y="304"/>
                  </a:lnTo>
                  <a:lnTo>
                    <a:pt x="270" y="360"/>
                  </a:lnTo>
                  <a:lnTo>
                    <a:pt x="236" y="426"/>
                  </a:lnTo>
                  <a:lnTo>
                    <a:pt x="276" y="480"/>
                  </a:lnTo>
                  <a:lnTo>
                    <a:pt x="308" y="504"/>
                  </a:lnTo>
                  <a:lnTo>
                    <a:pt x="276" y="518"/>
                  </a:lnTo>
                  <a:lnTo>
                    <a:pt x="234" y="512"/>
                  </a:lnTo>
                  <a:lnTo>
                    <a:pt x="134" y="364"/>
                  </a:lnTo>
                  <a:lnTo>
                    <a:pt x="180" y="288"/>
                  </a:lnTo>
                  <a:lnTo>
                    <a:pt x="186" y="248"/>
                  </a:lnTo>
                  <a:lnTo>
                    <a:pt x="132" y="144"/>
                  </a:lnTo>
                  <a:lnTo>
                    <a:pt x="118" y="220"/>
                  </a:lnTo>
                  <a:lnTo>
                    <a:pt x="126" y="294"/>
                  </a:lnTo>
                  <a:lnTo>
                    <a:pt x="92" y="378"/>
                  </a:lnTo>
                  <a:lnTo>
                    <a:pt x="36" y="432"/>
                  </a:lnTo>
                  <a:lnTo>
                    <a:pt x="0" y="426"/>
                  </a:lnTo>
                  <a:lnTo>
                    <a:pt x="0" y="392"/>
                  </a:lnTo>
                  <a:lnTo>
                    <a:pt x="14" y="380"/>
                  </a:lnTo>
                  <a:lnTo>
                    <a:pt x="36" y="400"/>
                  </a:lnTo>
                  <a:lnTo>
                    <a:pt x="70" y="352"/>
                  </a:lnTo>
                  <a:lnTo>
                    <a:pt x="84" y="288"/>
                  </a:lnTo>
                  <a:lnTo>
                    <a:pt x="84" y="192"/>
                  </a:lnTo>
                  <a:lnTo>
                    <a:pt x="92" y="136"/>
                  </a:lnTo>
                  <a:lnTo>
                    <a:pt x="112" y="9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3590" y="2455"/>
              <a:ext cx="4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solidFill>
                    <a:schemeClr val="bg1"/>
                  </a:solidFill>
                  <a:latin typeface="Arial" charset="0"/>
                </a:rPr>
                <a:t>Tiger</a:t>
              </a:r>
            </a:p>
          </p:txBody>
        </p:sp>
      </p:grp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8110534" y="798731"/>
            <a:ext cx="3440113" cy="3673475"/>
            <a:chOff x="3216" y="1776"/>
            <a:chExt cx="2167" cy="2314"/>
          </a:xfrm>
        </p:grpSpPr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3216" y="3408"/>
              <a:ext cx="32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tail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4848" y="3072"/>
              <a:ext cx="3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eye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4032" y="3398"/>
              <a:ext cx="4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legs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4911" y="2688"/>
              <a:ext cx="4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head</a:t>
              </a:r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4560" y="1776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 dirty="0">
                  <a:latin typeface="Arial" charset="0"/>
                </a:rPr>
                <a:t>back</a:t>
              </a:r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3600" y="3840"/>
              <a:ext cx="66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shadow</a:t>
              </a: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3888" y="1968"/>
              <a:ext cx="672" cy="43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 flipH="1" flipV="1">
              <a:off x="4320" y="2640"/>
              <a:ext cx="576" cy="14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 flipH="1" flipV="1">
              <a:off x="4272" y="2688"/>
              <a:ext cx="576" cy="48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4704" y="3446"/>
              <a:ext cx="56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mouth</a:t>
              </a:r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 flipH="1" flipV="1">
              <a:off x="4272" y="2832"/>
              <a:ext cx="528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 flipH="1" flipV="1">
              <a:off x="3984" y="2928"/>
              <a:ext cx="240" cy="52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 flipH="1" flipV="1">
              <a:off x="3648" y="2832"/>
              <a:ext cx="288" cy="100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 flipH="1" flipV="1">
              <a:off x="3360" y="2688"/>
              <a:ext cx="0" cy="72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4" name="Freeform 15" descr="Wide upward diagonal"/>
          <p:cNvSpPr>
            <a:spLocks/>
          </p:cNvSpPr>
          <p:nvPr/>
        </p:nvSpPr>
        <p:spPr bwMode="auto">
          <a:xfrm>
            <a:off x="4938710" y="1760538"/>
            <a:ext cx="1581150" cy="863600"/>
          </a:xfrm>
          <a:custGeom>
            <a:avLst/>
            <a:gdLst>
              <a:gd name="T0" fmla="*/ 150 w 996"/>
              <a:gd name="T1" fmla="*/ 58 h 544"/>
              <a:gd name="T2" fmla="*/ 372 w 996"/>
              <a:gd name="T3" fmla="*/ 0 h 544"/>
              <a:gd name="T4" fmla="*/ 564 w 996"/>
              <a:gd name="T5" fmla="*/ 48 h 544"/>
              <a:gd name="T6" fmla="*/ 756 w 996"/>
              <a:gd name="T7" fmla="*/ 96 h 544"/>
              <a:gd name="T8" fmla="*/ 946 w 996"/>
              <a:gd name="T9" fmla="*/ 166 h 544"/>
              <a:gd name="T10" fmla="*/ 982 w 996"/>
              <a:gd name="T11" fmla="*/ 188 h 544"/>
              <a:gd name="T12" fmla="*/ 996 w 996"/>
              <a:gd name="T13" fmla="*/ 336 h 544"/>
              <a:gd name="T14" fmla="*/ 940 w 996"/>
              <a:gd name="T15" fmla="*/ 372 h 544"/>
              <a:gd name="T16" fmla="*/ 854 w 996"/>
              <a:gd name="T17" fmla="*/ 330 h 544"/>
              <a:gd name="T18" fmla="*/ 780 w 996"/>
              <a:gd name="T19" fmla="*/ 298 h 544"/>
              <a:gd name="T20" fmla="*/ 762 w 996"/>
              <a:gd name="T21" fmla="*/ 400 h 544"/>
              <a:gd name="T22" fmla="*/ 788 w 996"/>
              <a:gd name="T23" fmla="*/ 514 h 544"/>
              <a:gd name="T24" fmla="*/ 834 w 996"/>
              <a:gd name="T25" fmla="*/ 536 h 544"/>
              <a:gd name="T26" fmla="*/ 756 w 996"/>
              <a:gd name="T27" fmla="*/ 528 h 544"/>
              <a:gd name="T28" fmla="*/ 692 w 996"/>
              <a:gd name="T29" fmla="*/ 418 h 544"/>
              <a:gd name="T30" fmla="*/ 680 w 996"/>
              <a:gd name="T31" fmla="*/ 466 h 544"/>
              <a:gd name="T32" fmla="*/ 612 w 996"/>
              <a:gd name="T33" fmla="*/ 514 h 544"/>
              <a:gd name="T34" fmla="*/ 538 w 996"/>
              <a:gd name="T35" fmla="*/ 474 h 544"/>
              <a:gd name="T36" fmla="*/ 564 w 996"/>
              <a:gd name="T37" fmla="*/ 384 h 544"/>
              <a:gd name="T38" fmla="*/ 454 w 996"/>
              <a:gd name="T39" fmla="*/ 274 h 544"/>
              <a:gd name="T40" fmla="*/ 346 w 996"/>
              <a:gd name="T41" fmla="*/ 254 h 544"/>
              <a:gd name="T42" fmla="*/ 270 w 996"/>
              <a:gd name="T43" fmla="*/ 360 h 544"/>
              <a:gd name="T44" fmla="*/ 276 w 996"/>
              <a:gd name="T45" fmla="*/ 480 h 544"/>
              <a:gd name="T46" fmla="*/ 276 w 996"/>
              <a:gd name="T47" fmla="*/ 518 h 544"/>
              <a:gd name="T48" fmla="*/ 134 w 996"/>
              <a:gd name="T49" fmla="*/ 364 h 544"/>
              <a:gd name="T50" fmla="*/ 186 w 996"/>
              <a:gd name="T51" fmla="*/ 248 h 544"/>
              <a:gd name="T52" fmla="*/ 118 w 996"/>
              <a:gd name="T53" fmla="*/ 220 h 544"/>
              <a:gd name="T54" fmla="*/ 92 w 996"/>
              <a:gd name="T55" fmla="*/ 378 h 544"/>
              <a:gd name="T56" fmla="*/ 0 w 996"/>
              <a:gd name="T57" fmla="*/ 426 h 544"/>
              <a:gd name="T58" fmla="*/ 14 w 996"/>
              <a:gd name="T59" fmla="*/ 380 h 544"/>
              <a:gd name="T60" fmla="*/ 70 w 996"/>
              <a:gd name="T61" fmla="*/ 352 h 544"/>
              <a:gd name="T62" fmla="*/ 84 w 996"/>
              <a:gd name="T63" fmla="*/ 192 h 544"/>
              <a:gd name="T64" fmla="*/ 112 w 996"/>
              <a:gd name="T65" fmla="*/ 9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96" h="544">
                <a:moveTo>
                  <a:pt x="112" y="90"/>
                </a:moveTo>
                <a:lnTo>
                  <a:pt x="150" y="58"/>
                </a:lnTo>
                <a:lnTo>
                  <a:pt x="238" y="14"/>
                </a:lnTo>
                <a:lnTo>
                  <a:pt x="372" y="0"/>
                </a:lnTo>
                <a:lnTo>
                  <a:pt x="486" y="16"/>
                </a:lnTo>
                <a:lnTo>
                  <a:pt x="564" y="48"/>
                </a:lnTo>
                <a:lnTo>
                  <a:pt x="660" y="96"/>
                </a:lnTo>
                <a:lnTo>
                  <a:pt x="756" y="96"/>
                </a:lnTo>
                <a:lnTo>
                  <a:pt x="900" y="144"/>
                </a:lnTo>
                <a:lnTo>
                  <a:pt x="946" y="166"/>
                </a:lnTo>
                <a:lnTo>
                  <a:pt x="996" y="144"/>
                </a:lnTo>
                <a:lnTo>
                  <a:pt x="982" y="188"/>
                </a:lnTo>
                <a:lnTo>
                  <a:pt x="982" y="242"/>
                </a:lnTo>
                <a:lnTo>
                  <a:pt x="996" y="336"/>
                </a:lnTo>
                <a:lnTo>
                  <a:pt x="972" y="364"/>
                </a:lnTo>
                <a:lnTo>
                  <a:pt x="940" y="372"/>
                </a:lnTo>
                <a:lnTo>
                  <a:pt x="900" y="336"/>
                </a:lnTo>
                <a:lnTo>
                  <a:pt x="854" y="330"/>
                </a:lnTo>
                <a:lnTo>
                  <a:pt x="820" y="296"/>
                </a:lnTo>
                <a:lnTo>
                  <a:pt x="780" y="298"/>
                </a:lnTo>
                <a:lnTo>
                  <a:pt x="774" y="342"/>
                </a:lnTo>
                <a:lnTo>
                  <a:pt x="762" y="400"/>
                </a:lnTo>
                <a:lnTo>
                  <a:pt x="776" y="476"/>
                </a:lnTo>
                <a:lnTo>
                  <a:pt x="788" y="514"/>
                </a:lnTo>
                <a:lnTo>
                  <a:pt x="830" y="520"/>
                </a:lnTo>
                <a:lnTo>
                  <a:pt x="834" y="536"/>
                </a:lnTo>
                <a:lnTo>
                  <a:pt x="802" y="544"/>
                </a:lnTo>
                <a:lnTo>
                  <a:pt x="756" y="528"/>
                </a:lnTo>
                <a:lnTo>
                  <a:pt x="704" y="462"/>
                </a:lnTo>
                <a:lnTo>
                  <a:pt x="692" y="418"/>
                </a:lnTo>
                <a:lnTo>
                  <a:pt x="678" y="440"/>
                </a:lnTo>
                <a:lnTo>
                  <a:pt x="680" y="466"/>
                </a:lnTo>
                <a:lnTo>
                  <a:pt x="646" y="496"/>
                </a:lnTo>
                <a:lnTo>
                  <a:pt x="612" y="514"/>
                </a:lnTo>
                <a:cubicBezTo>
                  <a:pt x="598" y="507"/>
                  <a:pt x="563" y="500"/>
                  <a:pt x="542" y="500"/>
                </a:cubicBezTo>
                <a:lnTo>
                  <a:pt x="538" y="474"/>
                </a:lnTo>
                <a:lnTo>
                  <a:pt x="612" y="480"/>
                </a:lnTo>
                <a:lnTo>
                  <a:pt x="564" y="384"/>
                </a:lnTo>
                <a:lnTo>
                  <a:pt x="516" y="288"/>
                </a:lnTo>
                <a:lnTo>
                  <a:pt x="454" y="274"/>
                </a:lnTo>
                <a:lnTo>
                  <a:pt x="378" y="228"/>
                </a:lnTo>
                <a:lnTo>
                  <a:pt x="346" y="254"/>
                </a:lnTo>
                <a:lnTo>
                  <a:pt x="310" y="304"/>
                </a:lnTo>
                <a:lnTo>
                  <a:pt x="270" y="360"/>
                </a:lnTo>
                <a:lnTo>
                  <a:pt x="236" y="426"/>
                </a:lnTo>
                <a:lnTo>
                  <a:pt x="276" y="480"/>
                </a:lnTo>
                <a:lnTo>
                  <a:pt x="308" y="504"/>
                </a:lnTo>
                <a:lnTo>
                  <a:pt x="276" y="518"/>
                </a:lnTo>
                <a:lnTo>
                  <a:pt x="234" y="512"/>
                </a:lnTo>
                <a:lnTo>
                  <a:pt x="134" y="364"/>
                </a:lnTo>
                <a:lnTo>
                  <a:pt x="180" y="288"/>
                </a:lnTo>
                <a:lnTo>
                  <a:pt x="186" y="248"/>
                </a:lnTo>
                <a:lnTo>
                  <a:pt x="132" y="144"/>
                </a:lnTo>
                <a:lnTo>
                  <a:pt x="118" y="220"/>
                </a:lnTo>
                <a:lnTo>
                  <a:pt x="126" y="294"/>
                </a:lnTo>
                <a:lnTo>
                  <a:pt x="92" y="378"/>
                </a:lnTo>
                <a:lnTo>
                  <a:pt x="36" y="432"/>
                </a:lnTo>
                <a:lnTo>
                  <a:pt x="0" y="426"/>
                </a:lnTo>
                <a:lnTo>
                  <a:pt x="0" y="392"/>
                </a:lnTo>
                <a:lnTo>
                  <a:pt x="14" y="380"/>
                </a:lnTo>
                <a:lnTo>
                  <a:pt x="36" y="400"/>
                </a:lnTo>
                <a:lnTo>
                  <a:pt x="70" y="352"/>
                </a:lnTo>
                <a:lnTo>
                  <a:pt x="84" y="288"/>
                </a:lnTo>
                <a:lnTo>
                  <a:pt x="84" y="192"/>
                </a:lnTo>
                <a:lnTo>
                  <a:pt x="92" y="136"/>
                </a:lnTo>
                <a:lnTo>
                  <a:pt x="112" y="94"/>
                </a:lnTo>
              </a:path>
            </a:pathLst>
          </a:custGeom>
          <a:pattFill prst="wdUpDiag">
            <a:fgClr>
              <a:schemeClr val="tx1"/>
            </a:fgClr>
            <a:bgClr>
              <a:srgbClr val="E4902A"/>
            </a:bgClr>
          </a:pattFill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63" y="2323661"/>
            <a:ext cx="3749565" cy="32047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69" y="2323661"/>
            <a:ext cx="3749565" cy="32047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An Example of Region Growing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 flipH="1">
            <a:off x="4501351" y="1713830"/>
            <a:ext cx="796215" cy="200893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4611710" y="1252165"/>
            <a:ext cx="36494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set a seed around here</a:t>
            </a:r>
            <a:endParaRPr lang="en-US" altLang="zh-CN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3248657" y="5528417"/>
            <a:ext cx="883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dirty="0" smtClean="0">
                <a:latin typeface="Arial" charset="0"/>
              </a:rPr>
              <a:t>image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8183263" y="5528417"/>
            <a:ext cx="8114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dirty="0" smtClean="0">
                <a:latin typeface="Arial" charset="0"/>
              </a:rPr>
              <a:t>result</a:t>
            </a:r>
            <a:endParaRPr lang="en-US" altLang="zh-CN" sz="20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Watershed 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9410" y="1245413"/>
            <a:ext cx="111460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An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image is considered as a 3D topographic surface with valleys</a:t>
            </a:r>
          </a:p>
          <a:p>
            <a:r>
              <a:rPr kumimoji="1"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a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nd mountains </a:t>
            </a: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97" y="2957502"/>
            <a:ext cx="3089076" cy="3295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8" y="3229351"/>
            <a:ext cx="3816233" cy="27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Watershed 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7560" y="1359878"/>
            <a:ext cx="55889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The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goal of watershed </a:t>
            </a:r>
            <a:endParaRPr kumimoji="1"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segmentation: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</a:p>
          <a:p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To find the watershed lines</a:t>
            </a:r>
            <a:endParaRPr kumimoji="1"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kumimoji="1"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Watershed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lines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are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remained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by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flooding</a:t>
            </a:r>
            <a:r>
              <a:rPr kumimoji="1"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water</a:t>
            </a:r>
            <a:endParaRPr kumimoji="1"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kumimoji="1"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r="3048" b="6943"/>
          <a:stretch/>
        </p:blipFill>
        <p:spPr>
          <a:xfrm>
            <a:off x="5906530" y="1067936"/>
            <a:ext cx="6030098" cy="30693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4" r="2551" b="4941"/>
          <a:stretch/>
        </p:blipFill>
        <p:spPr>
          <a:xfrm>
            <a:off x="1319209" y="4356175"/>
            <a:ext cx="9553710" cy="23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9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Watershed 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041" y="2224850"/>
            <a:ext cx="111807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The</a:t>
            </a:r>
            <a:r>
              <a:rPr kumimoji="1" lang="zh-CN" altLang="en-US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difficulty of watershed segmentation</a:t>
            </a:r>
            <a:r>
              <a:rPr kumimoji="1" lang="zh-CN" altLang="en-US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is</a:t>
            </a:r>
            <a:r>
              <a:rPr kumimoji="1" lang="zh-CN" altLang="en-US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determining </a:t>
            </a:r>
            <a:r>
              <a:rPr kumimoji="1"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the masks as</a:t>
            </a:r>
            <a:r>
              <a:rPr kumimoji="1" lang="zh-CN" altLang="en-US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flooding</a:t>
            </a:r>
            <a:r>
              <a:rPr kumimoji="1" lang="zh-CN" altLang="en-US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water </a:t>
            </a: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01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96" y="3823621"/>
            <a:ext cx="2992932" cy="1997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96" y="1249804"/>
            <a:ext cx="2992932" cy="19973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28" y="3823621"/>
            <a:ext cx="2992931" cy="19973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27" y="1249804"/>
            <a:ext cx="2992932" cy="1997362"/>
          </a:xfrm>
          <a:prstGeom prst="rect">
            <a:avLst/>
          </a:prstGeom>
        </p:spPr>
      </p:pic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869877" y="684376"/>
            <a:ext cx="10465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 smtClean="0">
                <a:latin typeface="Arial" charset="0"/>
              </a:rPr>
              <a:t>image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5551004" y="3412484"/>
            <a:ext cx="1684283" cy="4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000" b="0" smtClean="0">
                <a:latin typeface="Arial" charset="0"/>
              </a:rPr>
              <a:t>watershed</a:t>
            </a:r>
            <a:endParaRPr lang="en-US" altLang="zh-CN" sz="2000" b="0" dirty="0">
              <a:latin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58" y="1249804"/>
            <a:ext cx="2992932" cy="19973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58" y="3823621"/>
            <a:ext cx="2992932" cy="19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96" y="3823621"/>
            <a:ext cx="2992932" cy="1997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96" y="1249804"/>
            <a:ext cx="2992932" cy="19973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28" y="3823621"/>
            <a:ext cx="2992931" cy="19973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27" y="1249804"/>
            <a:ext cx="2992932" cy="1997362"/>
          </a:xfrm>
          <a:prstGeom prst="rect">
            <a:avLst/>
          </a:prstGeom>
        </p:spPr>
      </p:pic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869877" y="684376"/>
            <a:ext cx="10465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 smtClean="0">
                <a:latin typeface="Arial" charset="0"/>
              </a:rPr>
              <a:t>image</a:t>
            </a:r>
            <a:endParaRPr lang="en-US" altLang="zh-CN" sz="2000" b="0" dirty="0">
              <a:latin typeface="Arial" charset="0"/>
            </a:endParaRP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5551004" y="3412484"/>
            <a:ext cx="1684283" cy="4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000" b="0" smtClean="0">
                <a:latin typeface="Arial" charset="0"/>
              </a:rPr>
              <a:t>watershed</a:t>
            </a:r>
            <a:endParaRPr lang="en-US" altLang="zh-CN" sz="2000" b="0" dirty="0">
              <a:latin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58" y="1249804"/>
            <a:ext cx="2992932" cy="19973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58" y="3823621"/>
            <a:ext cx="2992932" cy="1997362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 flipV="1">
            <a:off x="4957556" y="4400076"/>
            <a:ext cx="1154237" cy="150235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5" t="17897" r="40141" b="68897"/>
          <a:stretch/>
        </p:blipFill>
        <p:spPr>
          <a:xfrm>
            <a:off x="4364108" y="5902426"/>
            <a:ext cx="1186896" cy="659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5869875" y="6032066"/>
            <a:ext cx="26410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latin typeface="Arial" charset="0"/>
              </a:rPr>
              <a:t>o</a:t>
            </a:r>
            <a:r>
              <a:rPr lang="en-US" altLang="zh-CN" sz="2000" b="0" dirty="0" smtClean="0">
                <a:latin typeface="Arial" charset="0"/>
              </a:rPr>
              <a:t>ver-segmentation</a:t>
            </a:r>
            <a:endParaRPr lang="en-US" altLang="zh-CN" sz="20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0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58" y="2545860"/>
            <a:ext cx="7282961" cy="37348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Over-segmentation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1910" y="1291475"/>
            <a:ext cx="10114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A 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division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 into too many 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segments,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as when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attempting to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 </a:t>
            </a: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recognize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 parts of an 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image.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10" y="214312"/>
            <a:ext cx="962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About Region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Based Segmentation Methods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6840" y="922198"/>
            <a:ext cx="11286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      Advantages: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Simplicity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of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calculation, fast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      Disadvantages: </a:t>
            </a:r>
            <a:endParaRPr lang="zh-CN" altLang="en-US" sz="2800" dirty="0" smtClean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These two region based segmentation methods need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human marks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Sensitive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to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noise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Watershed segmentation usually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causes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 over-segmentation phenomenon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85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Active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Contour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B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ased Segmentation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035" y="1424968"/>
            <a:ext cx="112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Start</a:t>
            </a:r>
            <a:r>
              <a:rPr lang="zh-CN" altLang="en-US" sz="2800" dirty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from</a:t>
            </a:r>
            <a:r>
              <a:rPr lang="zh-CN" altLang="en-US" sz="2800" dirty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a contour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Snake, Level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set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6" y="2763796"/>
            <a:ext cx="9096407" cy="30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3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21" y="1851879"/>
            <a:ext cx="5465277" cy="40989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Level Set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966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19286" y="314325"/>
            <a:ext cx="852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Arial Hebrew" charset="-79"/>
                <a:ea typeface="Arial Hebrew" charset="-79"/>
                <a:cs typeface="Arial Hebrew" charset="-79"/>
              </a:rPr>
              <a:t>From Pixels to Perception</a:t>
            </a:r>
            <a:endParaRPr kumimoji="1" lang="zh-CN" altLang="en-US" sz="36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4624385" y="1392456"/>
            <a:ext cx="2514600" cy="1692275"/>
            <a:chOff x="1248" y="2976"/>
            <a:chExt cx="1584" cy="1066"/>
          </a:xfrm>
        </p:grpSpPr>
        <p:pic>
          <p:nvPicPr>
            <p:cNvPr id="5" name="Picture 3" descr="tig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2976"/>
              <a:ext cx="1584" cy="1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1440" y="3216"/>
              <a:ext cx="996" cy="544"/>
            </a:xfrm>
            <a:custGeom>
              <a:avLst/>
              <a:gdLst>
                <a:gd name="T0" fmla="*/ 150 w 996"/>
                <a:gd name="T1" fmla="*/ 58 h 544"/>
                <a:gd name="T2" fmla="*/ 372 w 996"/>
                <a:gd name="T3" fmla="*/ 0 h 544"/>
                <a:gd name="T4" fmla="*/ 564 w 996"/>
                <a:gd name="T5" fmla="*/ 48 h 544"/>
                <a:gd name="T6" fmla="*/ 756 w 996"/>
                <a:gd name="T7" fmla="*/ 96 h 544"/>
                <a:gd name="T8" fmla="*/ 946 w 996"/>
                <a:gd name="T9" fmla="*/ 166 h 544"/>
                <a:gd name="T10" fmla="*/ 982 w 996"/>
                <a:gd name="T11" fmla="*/ 188 h 544"/>
                <a:gd name="T12" fmla="*/ 996 w 996"/>
                <a:gd name="T13" fmla="*/ 336 h 544"/>
                <a:gd name="T14" fmla="*/ 940 w 996"/>
                <a:gd name="T15" fmla="*/ 372 h 544"/>
                <a:gd name="T16" fmla="*/ 854 w 996"/>
                <a:gd name="T17" fmla="*/ 330 h 544"/>
                <a:gd name="T18" fmla="*/ 780 w 996"/>
                <a:gd name="T19" fmla="*/ 298 h 544"/>
                <a:gd name="T20" fmla="*/ 762 w 996"/>
                <a:gd name="T21" fmla="*/ 400 h 544"/>
                <a:gd name="T22" fmla="*/ 788 w 996"/>
                <a:gd name="T23" fmla="*/ 514 h 544"/>
                <a:gd name="T24" fmla="*/ 834 w 996"/>
                <a:gd name="T25" fmla="*/ 536 h 544"/>
                <a:gd name="T26" fmla="*/ 756 w 996"/>
                <a:gd name="T27" fmla="*/ 528 h 544"/>
                <a:gd name="T28" fmla="*/ 692 w 996"/>
                <a:gd name="T29" fmla="*/ 418 h 544"/>
                <a:gd name="T30" fmla="*/ 680 w 996"/>
                <a:gd name="T31" fmla="*/ 466 h 544"/>
                <a:gd name="T32" fmla="*/ 612 w 996"/>
                <a:gd name="T33" fmla="*/ 514 h 544"/>
                <a:gd name="T34" fmla="*/ 538 w 996"/>
                <a:gd name="T35" fmla="*/ 474 h 544"/>
                <a:gd name="T36" fmla="*/ 564 w 996"/>
                <a:gd name="T37" fmla="*/ 384 h 544"/>
                <a:gd name="T38" fmla="*/ 454 w 996"/>
                <a:gd name="T39" fmla="*/ 274 h 544"/>
                <a:gd name="T40" fmla="*/ 346 w 996"/>
                <a:gd name="T41" fmla="*/ 254 h 544"/>
                <a:gd name="T42" fmla="*/ 270 w 996"/>
                <a:gd name="T43" fmla="*/ 360 h 544"/>
                <a:gd name="T44" fmla="*/ 276 w 996"/>
                <a:gd name="T45" fmla="*/ 480 h 544"/>
                <a:gd name="T46" fmla="*/ 276 w 996"/>
                <a:gd name="T47" fmla="*/ 518 h 544"/>
                <a:gd name="T48" fmla="*/ 134 w 996"/>
                <a:gd name="T49" fmla="*/ 364 h 544"/>
                <a:gd name="T50" fmla="*/ 186 w 996"/>
                <a:gd name="T51" fmla="*/ 248 h 544"/>
                <a:gd name="T52" fmla="*/ 118 w 996"/>
                <a:gd name="T53" fmla="*/ 220 h 544"/>
                <a:gd name="T54" fmla="*/ 92 w 996"/>
                <a:gd name="T55" fmla="*/ 378 h 544"/>
                <a:gd name="T56" fmla="*/ 0 w 996"/>
                <a:gd name="T57" fmla="*/ 426 h 544"/>
                <a:gd name="T58" fmla="*/ 14 w 996"/>
                <a:gd name="T59" fmla="*/ 380 h 544"/>
                <a:gd name="T60" fmla="*/ 70 w 996"/>
                <a:gd name="T61" fmla="*/ 352 h 544"/>
                <a:gd name="T62" fmla="*/ 84 w 996"/>
                <a:gd name="T63" fmla="*/ 192 h 544"/>
                <a:gd name="T64" fmla="*/ 112 w 996"/>
                <a:gd name="T65" fmla="*/ 9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544">
                  <a:moveTo>
                    <a:pt x="112" y="90"/>
                  </a:moveTo>
                  <a:lnTo>
                    <a:pt x="150" y="58"/>
                  </a:lnTo>
                  <a:lnTo>
                    <a:pt x="238" y="14"/>
                  </a:lnTo>
                  <a:lnTo>
                    <a:pt x="372" y="0"/>
                  </a:lnTo>
                  <a:lnTo>
                    <a:pt x="486" y="16"/>
                  </a:lnTo>
                  <a:lnTo>
                    <a:pt x="564" y="48"/>
                  </a:lnTo>
                  <a:lnTo>
                    <a:pt x="660" y="96"/>
                  </a:lnTo>
                  <a:lnTo>
                    <a:pt x="756" y="96"/>
                  </a:lnTo>
                  <a:lnTo>
                    <a:pt x="900" y="144"/>
                  </a:lnTo>
                  <a:lnTo>
                    <a:pt x="946" y="166"/>
                  </a:lnTo>
                  <a:lnTo>
                    <a:pt x="996" y="144"/>
                  </a:lnTo>
                  <a:lnTo>
                    <a:pt x="982" y="188"/>
                  </a:lnTo>
                  <a:lnTo>
                    <a:pt x="982" y="242"/>
                  </a:lnTo>
                  <a:lnTo>
                    <a:pt x="996" y="336"/>
                  </a:lnTo>
                  <a:lnTo>
                    <a:pt x="972" y="364"/>
                  </a:lnTo>
                  <a:lnTo>
                    <a:pt x="940" y="372"/>
                  </a:lnTo>
                  <a:lnTo>
                    <a:pt x="900" y="336"/>
                  </a:lnTo>
                  <a:lnTo>
                    <a:pt x="854" y="330"/>
                  </a:lnTo>
                  <a:lnTo>
                    <a:pt x="820" y="296"/>
                  </a:lnTo>
                  <a:lnTo>
                    <a:pt x="780" y="298"/>
                  </a:lnTo>
                  <a:lnTo>
                    <a:pt x="774" y="342"/>
                  </a:lnTo>
                  <a:lnTo>
                    <a:pt x="762" y="400"/>
                  </a:lnTo>
                  <a:lnTo>
                    <a:pt x="776" y="476"/>
                  </a:lnTo>
                  <a:lnTo>
                    <a:pt x="788" y="514"/>
                  </a:lnTo>
                  <a:lnTo>
                    <a:pt x="830" y="520"/>
                  </a:lnTo>
                  <a:lnTo>
                    <a:pt x="834" y="536"/>
                  </a:lnTo>
                  <a:lnTo>
                    <a:pt x="802" y="544"/>
                  </a:lnTo>
                  <a:lnTo>
                    <a:pt x="756" y="528"/>
                  </a:lnTo>
                  <a:lnTo>
                    <a:pt x="704" y="462"/>
                  </a:lnTo>
                  <a:lnTo>
                    <a:pt x="692" y="418"/>
                  </a:lnTo>
                  <a:lnTo>
                    <a:pt x="678" y="440"/>
                  </a:lnTo>
                  <a:lnTo>
                    <a:pt x="680" y="466"/>
                  </a:lnTo>
                  <a:lnTo>
                    <a:pt x="646" y="496"/>
                  </a:lnTo>
                  <a:lnTo>
                    <a:pt x="612" y="514"/>
                  </a:lnTo>
                  <a:cubicBezTo>
                    <a:pt x="598" y="507"/>
                    <a:pt x="563" y="500"/>
                    <a:pt x="542" y="500"/>
                  </a:cubicBezTo>
                  <a:lnTo>
                    <a:pt x="538" y="474"/>
                  </a:lnTo>
                  <a:lnTo>
                    <a:pt x="612" y="480"/>
                  </a:lnTo>
                  <a:lnTo>
                    <a:pt x="564" y="384"/>
                  </a:lnTo>
                  <a:lnTo>
                    <a:pt x="516" y="288"/>
                  </a:lnTo>
                  <a:lnTo>
                    <a:pt x="454" y="274"/>
                  </a:lnTo>
                  <a:lnTo>
                    <a:pt x="378" y="228"/>
                  </a:lnTo>
                  <a:lnTo>
                    <a:pt x="346" y="254"/>
                  </a:lnTo>
                  <a:lnTo>
                    <a:pt x="310" y="304"/>
                  </a:lnTo>
                  <a:lnTo>
                    <a:pt x="270" y="360"/>
                  </a:lnTo>
                  <a:lnTo>
                    <a:pt x="236" y="426"/>
                  </a:lnTo>
                  <a:lnTo>
                    <a:pt x="276" y="480"/>
                  </a:lnTo>
                  <a:lnTo>
                    <a:pt x="308" y="504"/>
                  </a:lnTo>
                  <a:lnTo>
                    <a:pt x="276" y="518"/>
                  </a:lnTo>
                  <a:lnTo>
                    <a:pt x="234" y="512"/>
                  </a:lnTo>
                  <a:lnTo>
                    <a:pt x="134" y="364"/>
                  </a:lnTo>
                  <a:lnTo>
                    <a:pt x="180" y="288"/>
                  </a:lnTo>
                  <a:lnTo>
                    <a:pt x="186" y="248"/>
                  </a:lnTo>
                  <a:lnTo>
                    <a:pt x="132" y="144"/>
                  </a:lnTo>
                  <a:lnTo>
                    <a:pt x="118" y="220"/>
                  </a:lnTo>
                  <a:lnTo>
                    <a:pt x="126" y="294"/>
                  </a:lnTo>
                  <a:lnTo>
                    <a:pt x="92" y="378"/>
                  </a:lnTo>
                  <a:lnTo>
                    <a:pt x="36" y="432"/>
                  </a:lnTo>
                  <a:lnTo>
                    <a:pt x="0" y="426"/>
                  </a:lnTo>
                  <a:lnTo>
                    <a:pt x="0" y="392"/>
                  </a:lnTo>
                  <a:lnTo>
                    <a:pt x="14" y="380"/>
                  </a:lnTo>
                  <a:lnTo>
                    <a:pt x="36" y="400"/>
                  </a:lnTo>
                  <a:lnTo>
                    <a:pt x="70" y="352"/>
                  </a:lnTo>
                  <a:lnTo>
                    <a:pt x="84" y="288"/>
                  </a:lnTo>
                  <a:lnTo>
                    <a:pt x="84" y="192"/>
                  </a:lnTo>
                  <a:lnTo>
                    <a:pt x="92" y="136"/>
                  </a:lnTo>
                  <a:lnTo>
                    <a:pt x="112" y="9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7" name="Picture 6" descr="ti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0" y="1392456"/>
            <a:ext cx="2514600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681534" y="3538537"/>
            <a:ext cx="2514600" cy="1828800"/>
            <a:chOff x="2496" y="816"/>
            <a:chExt cx="1584" cy="1152"/>
          </a:xfrm>
        </p:grpSpPr>
        <p:pic>
          <p:nvPicPr>
            <p:cNvPr id="9" name="Picture 8" descr="tig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864"/>
              <a:ext cx="1584" cy="1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2832" y="816"/>
              <a:ext cx="1166" cy="1152"/>
              <a:chOff x="4512" y="1776"/>
              <a:chExt cx="1166" cy="1152"/>
            </a:xfrm>
          </p:grpSpPr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4608" y="2150"/>
                <a:ext cx="48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000" b="0" dirty="0">
                    <a:solidFill>
                      <a:schemeClr val="bg1"/>
                    </a:solidFill>
                    <a:latin typeface="Arial" charset="0"/>
                  </a:rPr>
                  <a:t>Tiger</a:t>
                </a:r>
              </a:p>
            </p:txBody>
          </p:sp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5135" y="2006"/>
                <a:ext cx="54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000" b="0" dirty="0">
                    <a:solidFill>
                      <a:schemeClr val="bg1"/>
                    </a:solidFill>
                    <a:latin typeface="Arial" charset="0"/>
                  </a:rPr>
                  <a:t>Grass</a:t>
                </a:r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54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000" b="0">
                    <a:solidFill>
                      <a:schemeClr val="bg1"/>
                    </a:solidFill>
                    <a:latin typeface="Arial" charset="0"/>
                  </a:rPr>
                  <a:t>Water</a:t>
                </a:r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4608" y="2678"/>
                <a:ext cx="49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000" b="0">
                    <a:solidFill>
                      <a:schemeClr val="bg1"/>
                    </a:solidFill>
                    <a:latin typeface="Arial" charset="0"/>
                  </a:rPr>
                  <a:t>Sand</a:t>
                </a:r>
              </a:p>
            </p:txBody>
          </p:sp>
        </p:grpSp>
      </p:grp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7881934" y="1392456"/>
            <a:ext cx="2514600" cy="1692275"/>
            <a:chOff x="3072" y="2150"/>
            <a:chExt cx="1584" cy="1066"/>
          </a:xfrm>
        </p:grpSpPr>
        <p:pic>
          <p:nvPicPr>
            <p:cNvPr id="16" name="Picture 18" descr="tig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2150"/>
              <a:ext cx="1584" cy="1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276" y="2400"/>
              <a:ext cx="996" cy="544"/>
            </a:xfrm>
            <a:custGeom>
              <a:avLst/>
              <a:gdLst>
                <a:gd name="T0" fmla="*/ 150 w 996"/>
                <a:gd name="T1" fmla="*/ 58 h 544"/>
                <a:gd name="T2" fmla="*/ 372 w 996"/>
                <a:gd name="T3" fmla="*/ 0 h 544"/>
                <a:gd name="T4" fmla="*/ 564 w 996"/>
                <a:gd name="T5" fmla="*/ 48 h 544"/>
                <a:gd name="T6" fmla="*/ 756 w 996"/>
                <a:gd name="T7" fmla="*/ 96 h 544"/>
                <a:gd name="T8" fmla="*/ 946 w 996"/>
                <a:gd name="T9" fmla="*/ 166 h 544"/>
                <a:gd name="T10" fmla="*/ 982 w 996"/>
                <a:gd name="T11" fmla="*/ 188 h 544"/>
                <a:gd name="T12" fmla="*/ 996 w 996"/>
                <a:gd name="T13" fmla="*/ 336 h 544"/>
                <a:gd name="T14" fmla="*/ 940 w 996"/>
                <a:gd name="T15" fmla="*/ 372 h 544"/>
                <a:gd name="T16" fmla="*/ 854 w 996"/>
                <a:gd name="T17" fmla="*/ 330 h 544"/>
                <a:gd name="T18" fmla="*/ 780 w 996"/>
                <a:gd name="T19" fmla="*/ 298 h 544"/>
                <a:gd name="T20" fmla="*/ 762 w 996"/>
                <a:gd name="T21" fmla="*/ 400 h 544"/>
                <a:gd name="T22" fmla="*/ 788 w 996"/>
                <a:gd name="T23" fmla="*/ 514 h 544"/>
                <a:gd name="T24" fmla="*/ 834 w 996"/>
                <a:gd name="T25" fmla="*/ 536 h 544"/>
                <a:gd name="T26" fmla="*/ 756 w 996"/>
                <a:gd name="T27" fmla="*/ 528 h 544"/>
                <a:gd name="T28" fmla="*/ 692 w 996"/>
                <a:gd name="T29" fmla="*/ 418 h 544"/>
                <a:gd name="T30" fmla="*/ 680 w 996"/>
                <a:gd name="T31" fmla="*/ 466 h 544"/>
                <a:gd name="T32" fmla="*/ 612 w 996"/>
                <a:gd name="T33" fmla="*/ 514 h 544"/>
                <a:gd name="T34" fmla="*/ 538 w 996"/>
                <a:gd name="T35" fmla="*/ 474 h 544"/>
                <a:gd name="T36" fmla="*/ 564 w 996"/>
                <a:gd name="T37" fmla="*/ 384 h 544"/>
                <a:gd name="T38" fmla="*/ 454 w 996"/>
                <a:gd name="T39" fmla="*/ 274 h 544"/>
                <a:gd name="T40" fmla="*/ 346 w 996"/>
                <a:gd name="T41" fmla="*/ 254 h 544"/>
                <a:gd name="T42" fmla="*/ 270 w 996"/>
                <a:gd name="T43" fmla="*/ 360 h 544"/>
                <a:gd name="T44" fmla="*/ 276 w 996"/>
                <a:gd name="T45" fmla="*/ 480 h 544"/>
                <a:gd name="T46" fmla="*/ 276 w 996"/>
                <a:gd name="T47" fmla="*/ 518 h 544"/>
                <a:gd name="T48" fmla="*/ 134 w 996"/>
                <a:gd name="T49" fmla="*/ 364 h 544"/>
                <a:gd name="T50" fmla="*/ 186 w 996"/>
                <a:gd name="T51" fmla="*/ 248 h 544"/>
                <a:gd name="T52" fmla="*/ 118 w 996"/>
                <a:gd name="T53" fmla="*/ 220 h 544"/>
                <a:gd name="T54" fmla="*/ 92 w 996"/>
                <a:gd name="T55" fmla="*/ 378 h 544"/>
                <a:gd name="T56" fmla="*/ 0 w 996"/>
                <a:gd name="T57" fmla="*/ 426 h 544"/>
                <a:gd name="T58" fmla="*/ 14 w 996"/>
                <a:gd name="T59" fmla="*/ 380 h 544"/>
                <a:gd name="T60" fmla="*/ 70 w 996"/>
                <a:gd name="T61" fmla="*/ 352 h 544"/>
                <a:gd name="T62" fmla="*/ 84 w 996"/>
                <a:gd name="T63" fmla="*/ 192 h 544"/>
                <a:gd name="T64" fmla="*/ 112 w 996"/>
                <a:gd name="T65" fmla="*/ 9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544">
                  <a:moveTo>
                    <a:pt x="112" y="90"/>
                  </a:moveTo>
                  <a:lnTo>
                    <a:pt x="150" y="58"/>
                  </a:lnTo>
                  <a:lnTo>
                    <a:pt x="238" y="14"/>
                  </a:lnTo>
                  <a:lnTo>
                    <a:pt x="372" y="0"/>
                  </a:lnTo>
                  <a:lnTo>
                    <a:pt x="486" y="16"/>
                  </a:lnTo>
                  <a:lnTo>
                    <a:pt x="564" y="48"/>
                  </a:lnTo>
                  <a:lnTo>
                    <a:pt x="660" y="96"/>
                  </a:lnTo>
                  <a:lnTo>
                    <a:pt x="756" y="96"/>
                  </a:lnTo>
                  <a:lnTo>
                    <a:pt x="900" y="144"/>
                  </a:lnTo>
                  <a:lnTo>
                    <a:pt x="946" y="166"/>
                  </a:lnTo>
                  <a:lnTo>
                    <a:pt x="996" y="144"/>
                  </a:lnTo>
                  <a:lnTo>
                    <a:pt x="982" y="188"/>
                  </a:lnTo>
                  <a:lnTo>
                    <a:pt x="982" y="242"/>
                  </a:lnTo>
                  <a:lnTo>
                    <a:pt x="996" y="336"/>
                  </a:lnTo>
                  <a:lnTo>
                    <a:pt x="972" y="364"/>
                  </a:lnTo>
                  <a:lnTo>
                    <a:pt x="940" y="372"/>
                  </a:lnTo>
                  <a:lnTo>
                    <a:pt x="900" y="336"/>
                  </a:lnTo>
                  <a:lnTo>
                    <a:pt x="854" y="330"/>
                  </a:lnTo>
                  <a:lnTo>
                    <a:pt x="820" y="296"/>
                  </a:lnTo>
                  <a:lnTo>
                    <a:pt x="780" y="298"/>
                  </a:lnTo>
                  <a:lnTo>
                    <a:pt x="774" y="342"/>
                  </a:lnTo>
                  <a:lnTo>
                    <a:pt x="762" y="400"/>
                  </a:lnTo>
                  <a:lnTo>
                    <a:pt x="776" y="476"/>
                  </a:lnTo>
                  <a:lnTo>
                    <a:pt x="788" y="514"/>
                  </a:lnTo>
                  <a:lnTo>
                    <a:pt x="830" y="520"/>
                  </a:lnTo>
                  <a:lnTo>
                    <a:pt x="834" y="536"/>
                  </a:lnTo>
                  <a:lnTo>
                    <a:pt x="802" y="544"/>
                  </a:lnTo>
                  <a:lnTo>
                    <a:pt x="756" y="528"/>
                  </a:lnTo>
                  <a:lnTo>
                    <a:pt x="704" y="462"/>
                  </a:lnTo>
                  <a:lnTo>
                    <a:pt x="692" y="418"/>
                  </a:lnTo>
                  <a:lnTo>
                    <a:pt x="678" y="440"/>
                  </a:lnTo>
                  <a:lnTo>
                    <a:pt x="680" y="466"/>
                  </a:lnTo>
                  <a:lnTo>
                    <a:pt x="646" y="496"/>
                  </a:lnTo>
                  <a:lnTo>
                    <a:pt x="612" y="514"/>
                  </a:lnTo>
                  <a:cubicBezTo>
                    <a:pt x="598" y="507"/>
                    <a:pt x="563" y="500"/>
                    <a:pt x="542" y="500"/>
                  </a:cubicBezTo>
                  <a:lnTo>
                    <a:pt x="538" y="474"/>
                  </a:lnTo>
                  <a:lnTo>
                    <a:pt x="612" y="480"/>
                  </a:lnTo>
                  <a:lnTo>
                    <a:pt x="564" y="384"/>
                  </a:lnTo>
                  <a:lnTo>
                    <a:pt x="516" y="288"/>
                  </a:lnTo>
                  <a:lnTo>
                    <a:pt x="454" y="274"/>
                  </a:lnTo>
                  <a:lnTo>
                    <a:pt x="378" y="228"/>
                  </a:lnTo>
                  <a:lnTo>
                    <a:pt x="346" y="254"/>
                  </a:lnTo>
                  <a:lnTo>
                    <a:pt x="310" y="304"/>
                  </a:lnTo>
                  <a:lnTo>
                    <a:pt x="270" y="360"/>
                  </a:lnTo>
                  <a:lnTo>
                    <a:pt x="236" y="426"/>
                  </a:lnTo>
                  <a:lnTo>
                    <a:pt x="276" y="480"/>
                  </a:lnTo>
                  <a:lnTo>
                    <a:pt x="308" y="504"/>
                  </a:lnTo>
                  <a:lnTo>
                    <a:pt x="276" y="518"/>
                  </a:lnTo>
                  <a:lnTo>
                    <a:pt x="234" y="512"/>
                  </a:lnTo>
                  <a:lnTo>
                    <a:pt x="134" y="364"/>
                  </a:lnTo>
                  <a:lnTo>
                    <a:pt x="180" y="288"/>
                  </a:lnTo>
                  <a:lnTo>
                    <a:pt x="186" y="248"/>
                  </a:lnTo>
                  <a:lnTo>
                    <a:pt x="132" y="144"/>
                  </a:lnTo>
                  <a:lnTo>
                    <a:pt x="118" y="220"/>
                  </a:lnTo>
                  <a:lnTo>
                    <a:pt x="126" y="294"/>
                  </a:lnTo>
                  <a:lnTo>
                    <a:pt x="92" y="378"/>
                  </a:lnTo>
                  <a:lnTo>
                    <a:pt x="36" y="432"/>
                  </a:lnTo>
                  <a:lnTo>
                    <a:pt x="0" y="426"/>
                  </a:lnTo>
                  <a:lnTo>
                    <a:pt x="0" y="392"/>
                  </a:lnTo>
                  <a:lnTo>
                    <a:pt x="14" y="380"/>
                  </a:lnTo>
                  <a:lnTo>
                    <a:pt x="36" y="400"/>
                  </a:lnTo>
                  <a:lnTo>
                    <a:pt x="70" y="352"/>
                  </a:lnTo>
                  <a:lnTo>
                    <a:pt x="84" y="288"/>
                  </a:lnTo>
                  <a:lnTo>
                    <a:pt x="84" y="192"/>
                  </a:lnTo>
                  <a:lnTo>
                    <a:pt x="92" y="136"/>
                  </a:lnTo>
                  <a:lnTo>
                    <a:pt x="112" y="9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3590" y="2455"/>
              <a:ext cx="4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solidFill>
                    <a:schemeClr val="bg1"/>
                  </a:solidFill>
                  <a:latin typeface="Arial" charset="0"/>
                </a:rPr>
                <a:t>Tiger</a:t>
              </a:r>
            </a:p>
          </p:txBody>
        </p:sp>
      </p:grp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8110534" y="798731"/>
            <a:ext cx="3440113" cy="3673475"/>
            <a:chOff x="3216" y="1776"/>
            <a:chExt cx="2167" cy="2314"/>
          </a:xfrm>
        </p:grpSpPr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3216" y="3408"/>
              <a:ext cx="32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tail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4848" y="3072"/>
              <a:ext cx="3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eye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4032" y="3398"/>
              <a:ext cx="4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legs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4911" y="2688"/>
              <a:ext cx="4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head</a:t>
              </a:r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4560" y="1776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 dirty="0">
                  <a:latin typeface="Arial" charset="0"/>
                </a:rPr>
                <a:t>back</a:t>
              </a:r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3600" y="3840"/>
              <a:ext cx="66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shadow</a:t>
              </a: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3888" y="1968"/>
              <a:ext cx="672" cy="43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 flipH="1" flipV="1">
              <a:off x="4320" y="2640"/>
              <a:ext cx="576" cy="14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 flipH="1" flipV="1">
              <a:off x="4272" y="2688"/>
              <a:ext cx="576" cy="48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4704" y="3446"/>
              <a:ext cx="56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latin typeface="Arial" charset="0"/>
                </a:rPr>
                <a:t>mouth</a:t>
              </a:r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 flipH="1" flipV="1">
              <a:off x="4272" y="2832"/>
              <a:ext cx="528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 flipH="1" flipV="1">
              <a:off x="3984" y="2928"/>
              <a:ext cx="240" cy="52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 flipH="1" flipV="1">
              <a:off x="3648" y="2832"/>
              <a:ext cx="288" cy="100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 flipH="1" flipV="1">
              <a:off x="3360" y="2688"/>
              <a:ext cx="0" cy="72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4" name="Freeform 15" descr="Wide upward diagonal"/>
          <p:cNvSpPr>
            <a:spLocks/>
          </p:cNvSpPr>
          <p:nvPr/>
        </p:nvSpPr>
        <p:spPr bwMode="auto">
          <a:xfrm>
            <a:off x="4938710" y="1760538"/>
            <a:ext cx="1581150" cy="863600"/>
          </a:xfrm>
          <a:custGeom>
            <a:avLst/>
            <a:gdLst>
              <a:gd name="T0" fmla="*/ 150 w 996"/>
              <a:gd name="T1" fmla="*/ 58 h 544"/>
              <a:gd name="T2" fmla="*/ 372 w 996"/>
              <a:gd name="T3" fmla="*/ 0 h 544"/>
              <a:gd name="T4" fmla="*/ 564 w 996"/>
              <a:gd name="T5" fmla="*/ 48 h 544"/>
              <a:gd name="T6" fmla="*/ 756 w 996"/>
              <a:gd name="T7" fmla="*/ 96 h 544"/>
              <a:gd name="T8" fmla="*/ 946 w 996"/>
              <a:gd name="T9" fmla="*/ 166 h 544"/>
              <a:gd name="T10" fmla="*/ 982 w 996"/>
              <a:gd name="T11" fmla="*/ 188 h 544"/>
              <a:gd name="T12" fmla="*/ 996 w 996"/>
              <a:gd name="T13" fmla="*/ 336 h 544"/>
              <a:gd name="T14" fmla="*/ 940 w 996"/>
              <a:gd name="T15" fmla="*/ 372 h 544"/>
              <a:gd name="T16" fmla="*/ 854 w 996"/>
              <a:gd name="T17" fmla="*/ 330 h 544"/>
              <a:gd name="T18" fmla="*/ 780 w 996"/>
              <a:gd name="T19" fmla="*/ 298 h 544"/>
              <a:gd name="T20" fmla="*/ 762 w 996"/>
              <a:gd name="T21" fmla="*/ 400 h 544"/>
              <a:gd name="T22" fmla="*/ 788 w 996"/>
              <a:gd name="T23" fmla="*/ 514 h 544"/>
              <a:gd name="T24" fmla="*/ 834 w 996"/>
              <a:gd name="T25" fmla="*/ 536 h 544"/>
              <a:gd name="T26" fmla="*/ 756 w 996"/>
              <a:gd name="T27" fmla="*/ 528 h 544"/>
              <a:gd name="T28" fmla="*/ 692 w 996"/>
              <a:gd name="T29" fmla="*/ 418 h 544"/>
              <a:gd name="T30" fmla="*/ 680 w 996"/>
              <a:gd name="T31" fmla="*/ 466 h 544"/>
              <a:gd name="T32" fmla="*/ 612 w 996"/>
              <a:gd name="T33" fmla="*/ 514 h 544"/>
              <a:gd name="T34" fmla="*/ 538 w 996"/>
              <a:gd name="T35" fmla="*/ 474 h 544"/>
              <a:gd name="T36" fmla="*/ 564 w 996"/>
              <a:gd name="T37" fmla="*/ 384 h 544"/>
              <a:gd name="T38" fmla="*/ 454 w 996"/>
              <a:gd name="T39" fmla="*/ 274 h 544"/>
              <a:gd name="T40" fmla="*/ 346 w 996"/>
              <a:gd name="T41" fmla="*/ 254 h 544"/>
              <a:gd name="T42" fmla="*/ 270 w 996"/>
              <a:gd name="T43" fmla="*/ 360 h 544"/>
              <a:gd name="T44" fmla="*/ 276 w 996"/>
              <a:gd name="T45" fmla="*/ 480 h 544"/>
              <a:gd name="T46" fmla="*/ 276 w 996"/>
              <a:gd name="T47" fmla="*/ 518 h 544"/>
              <a:gd name="T48" fmla="*/ 134 w 996"/>
              <a:gd name="T49" fmla="*/ 364 h 544"/>
              <a:gd name="T50" fmla="*/ 186 w 996"/>
              <a:gd name="T51" fmla="*/ 248 h 544"/>
              <a:gd name="T52" fmla="*/ 118 w 996"/>
              <a:gd name="T53" fmla="*/ 220 h 544"/>
              <a:gd name="T54" fmla="*/ 92 w 996"/>
              <a:gd name="T55" fmla="*/ 378 h 544"/>
              <a:gd name="T56" fmla="*/ 0 w 996"/>
              <a:gd name="T57" fmla="*/ 426 h 544"/>
              <a:gd name="T58" fmla="*/ 14 w 996"/>
              <a:gd name="T59" fmla="*/ 380 h 544"/>
              <a:gd name="T60" fmla="*/ 70 w 996"/>
              <a:gd name="T61" fmla="*/ 352 h 544"/>
              <a:gd name="T62" fmla="*/ 84 w 996"/>
              <a:gd name="T63" fmla="*/ 192 h 544"/>
              <a:gd name="T64" fmla="*/ 112 w 996"/>
              <a:gd name="T65" fmla="*/ 9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96" h="544">
                <a:moveTo>
                  <a:pt x="112" y="90"/>
                </a:moveTo>
                <a:lnTo>
                  <a:pt x="150" y="58"/>
                </a:lnTo>
                <a:lnTo>
                  <a:pt x="238" y="14"/>
                </a:lnTo>
                <a:lnTo>
                  <a:pt x="372" y="0"/>
                </a:lnTo>
                <a:lnTo>
                  <a:pt x="486" y="16"/>
                </a:lnTo>
                <a:lnTo>
                  <a:pt x="564" y="48"/>
                </a:lnTo>
                <a:lnTo>
                  <a:pt x="660" y="96"/>
                </a:lnTo>
                <a:lnTo>
                  <a:pt x="756" y="96"/>
                </a:lnTo>
                <a:lnTo>
                  <a:pt x="900" y="144"/>
                </a:lnTo>
                <a:lnTo>
                  <a:pt x="946" y="166"/>
                </a:lnTo>
                <a:lnTo>
                  <a:pt x="996" y="144"/>
                </a:lnTo>
                <a:lnTo>
                  <a:pt x="982" y="188"/>
                </a:lnTo>
                <a:lnTo>
                  <a:pt x="982" y="242"/>
                </a:lnTo>
                <a:lnTo>
                  <a:pt x="996" y="336"/>
                </a:lnTo>
                <a:lnTo>
                  <a:pt x="972" y="364"/>
                </a:lnTo>
                <a:lnTo>
                  <a:pt x="940" y="372"/>
                </a:lnTo>
                <a:lnTo>
                  <a:pt x="900" y="336"/>
                </a:lnTo>
                <a:lnTo>
                  <a:pt x="854" y="330"/>
                </a:lnTo>
                <a:lnTo>
                  <a:pt x="820" y="296"/>
                </a:lnTo>
                <a:lnTo>
                  <a:pt x="780" y="298"/>
                </a:lnTo>
                <a:lnTo>
                  <a:pt x="774" y="342"/>
                </a:lnTo>
                <a:lnTo>
                  <a:pt x="762" y="400"/>
                </a:lnTo>
                <a:lnTo>
                  <a:pt x="776" y="476"/>
                </a:lnTo>
                <a:lnTo>
                  <a:pt x="788" y="514"/>
                </a:lnTo>
                <a:lnTo>
                  <a:pt x="830" y="520"/>
                </a:lnTo>
                <a:lnTo>
                  <a:pt x="834" y="536"/>
                </a:lnTo>
                <a:lnTo>
                  <a:pt x="802" y="544"/>
                </a:lnTo>
                <a:lnTo>
                  <a:pt x="756" y="528"/>
                </a:lnTo>
                <a:lnTo>
                  <a:pt x="704" y="462"/>
                </a:lnTo>
                <a:lnTo>
                  <a:pt x="692" y="418"/>
                </a:lnTo>
                <a:lnTo>
                  <a:pt x="678" y="440"/>
                </a:lnTo>
                <a:lnTo>
                  <a:pt x="680" y="466"/>
                </a:lnTo>
                <a:lnTo>
                  <a:pt x="646" y="496"/>
                </a:lnTo>
                <a:lnTo>
                  <a:pt x="612" y="514"/>
                </a:lnTo>
                <a:cubicBezTo>
                  <a:pt x="598" y="507"/>
                  <a:pt x="563" y="500"/>
                  <a:pt x="542" y="500"/>
                </a:cubicBezTo>
                <a:lnTo>
                  <a:pt x="538" y="474"/>
                </a:lnTo>
                <a:lnTo>
                  <a:pt x="612" y="480"/>
                </a:lnTo>
                <a:lnTo>
                  <a:pt x="564" y="384"/>
                </a:lnTo>
                <a:lnTo>
                  <a:pt x="516" y="288"/>
                </a:lnTo>
                <a:lnTo>
                  <a:pt x="454" y="274"/>
                </a:lnTo>
                <a:lnTo>
                  <a:pt x="378" y="228"/>
                </a:lnTo>
                <a:lnTo>
                  <a:pt x="346" y="254"/>
                </a:lnTo>
                <a:lnTo>
                  <a:pt x="310" y="304"/>
                </a:lnTo>
                <a:lnTo>
                  <a:pt x="270" y="360"/>
                </a:lnTo>
                <a:lnTo>
                  <a:pt x="236" y="426"/>
                </a:lnTo>
                <a:lnTo>
                  <a:pt x="276" y="480"/>
                </a:lnTo>
                <a:lnTo>
                  <a:pt x="308" y="504"/>
                </a:lnTo>
                <a:lnTo>
                  <a:pt x="276" y="518"/>
                </a:lnTo>
                <a:lnTo>
                  <a:pt x="234" y="512"/>
                </a:lnTo>
                <a:lnTo>
                  <a:pt x="134" y="364"/>
                </a:lnTo>
                <a:lnTo>
                  <a:pt x="180" y="288"/>
                </a:lnTo>
                <a:lnTo>
                  <a:pt x="186" y="248"/>
                </a:lnTo>
                <a:lnTo>
                  <a:pt x="132" y="144"/>
                </a:lnTo>
                <a:lnTo>
                  <a:pt x="118" y="220"/>
                </a:lnTo>
                <a:lnTo>
                  <a:pt x="126" y="294"/>
                </a:lnTo>
                <a:lnTo>
                  <a:pt x="92" y="378"/>
                </a:lnTo>
                <a:lnTo>
                  <a:pt x="36" y="432"/>
                </a:lnTo>
                <a:lnTo>
                  <a:pt x="0" y="426"/>
                </a:lnTo>
                <a:lnTo>
                  <a:pt x="0" y="392"/>
                </a:lnTo>
                <a:lnTo>
                  <a:pt x="14" y="380"/>
                </a:lnTo>
                <a:lnTo>
                  <a:pt x="36" y="400"/>
                </a:lnTo>
                <a:lnTo>
                  <a:pt x="70" y="352"/>
                </a:lnTo>
                <a:lnTo>
                  <a:pt x="84" y="288"/>
                </a:lnTo>
                <a:lnTo>
                  <a:pt x="84" y="192"/>
                </a:lnTo>
                <a:lnTo>
                  <a:pt x="92" y="136"/>
                </a:lnTo>
                <a:lnTo>
                  <a:pt x="112" y="94"/>
                </a:lnTo>
              </a:path>
            </a:pathLst>
          </a:custGeom>
          <a:pattFill prst="wdUpDiag">
            <a:fgClr>
              <a:schemeClr val="tx1"/>
            </a:fgClr>
            <a:bgClr>
              <a:srgbClr val="E4902A"/>
            </a:bgClr>
          </a:pattFill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Example of Level Set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3" t="9516" r="22753" b="21977"/>
          <a:stretch/>
        </p:blipFill>
        <p:spPr>
          <a:xfrm>
            <a:off x="3865560" y="1928812"/>
            <a:ext cx="4800600" cy="37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0671" r="15184" b="19588"/>
          <a:stretch/>
        </p:blipFill>
        <p:spPr>
          <a:xfrm>
            <a:off x="3865560" y="1928812"/>
            <a:ext cx="4800600" cy="3686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Example of Level Set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28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t="2852" b="824"/>
          <a:stretch/>
        </p:blipFill>
        <p:spPr>
          <a:xfrm>
            <a:off x="7455877" y="1007922"/>
            <a:ext cx="3211511" cy="423982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Graph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Based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t="12508" r="16634" b="5865"/>
          <a:stretch/>
        </p:blipFill>
        <p:spPr>
          <a:xfrm>
            <a:off x="1020272" y="1007922"/>
            <a:ext cx="3147646" cy="31300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460" y="4560746"/>
            <a:ext cx="11912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Images as Graphs :</a:t>
            </a:r>
            <a:r>
              <a:rPr lang="zh-CN" altLang="en-US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s-ES_tradnl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G </a:t>
            </a:r>
            <a:r>
              <a:rPr lang="es-ES_tradnl" altLang="zh-CN" sz="2800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= {V,E</a:t>
            </a:r>
            <a:r>
              <a:rPr lang="es-ES_tradnl" altLang="zh-CN" sz="2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}</a:t>
            </a:r>
            <a:endParaRPr lang="zh-CN" altLang="en-US" sz="2800" dirty="0" smtClean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V (Vertex):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graph nodes 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                                     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Image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= { pixels }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E (Edge):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edges connection nodes 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                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Pixel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similarity</a:t>
            </a:r>
            <a:endParaRPr lang="en-US" altLang="zh-CN" sz="2800" dirty="0"/>
          </a:p>
          <a:p>
            <a:r>
              <a:rPr lang="es-ES_tradnl" altLang="zh-CN" sz="2800" dirty="0" smtClean="0"/>
              <a:t> </a:t>
            </a:r>
            <a:endParaRPr lang="es-ES_tradnl" altLang="zh-CN" sz="2800" dirty="0"/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6" name="左右箭头 5"/>
          <p:cNvSpPr/>
          <p:nvPr/>
        </p:nvSpPr>
        <p:spPr>
          <a:xfrm>
            <a:off x="6049107" y="5526852"/>
            <a:ext cx="1688123" cy="428782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6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t="12508" r="16634" b="5865"/>
          <a:stretch/>
        </p:blipFill>
        <p:spPr>
          <a:xfrm>
            <a:off x="1776048" y="1667189"/>
            <a:ext cx="3147646" cy="3130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4" t="9296" r="10416" b="7040"/>
          <a:stretch/>
        </p:blipFill>
        <p:spPr>
          <a:xfrm>
            <a:off x="7403123" y="1728735"/>
            <a:ext cx="2954216" cy="3006969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521569" y="2950866"/>
            <a:ext cx="1195754" cy="4923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Break Graph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into segments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59525" y="5281356"/>
            <a:ext cx="9981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Delete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links that cross between segments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Easiest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to break links that have low cost (low similarity)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s-ES_tradnl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endParaRPr lang="es-ES_tradnl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75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Cuts in a Graph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4944" y="5531609"/>
            <a:ext cx="9981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One</a:t>
            </a:r>
            <a:r>
              <a:rPr lang="zh-CN" altLang="en-US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idea: find minimum Cut (Min Cut)</a:t>
            </a:r>
            <a:endParaRPr lang="es-ES_tradnl" altLang="zh-CN" sz="32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6530" r="4465" b="4920"/>
          <a:stretch/>
        </p:blipFill>
        <p:spPr>
          <a:xfrm>
            <a:off x="6319634" y="2947126"/>
            <a:ext cx="4999642" cy="22265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2070" y="1377466"/>
            <a:ext cx="11135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Link Cut </a:t>
            </a:r>
            <a:endParaRPr lang="en-US" altLang="zh-CN" sz="32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set </a:t>
            </a:r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of links whose removal makes a graph </a:t>
            </a:r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disconnected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cost </a:t>
            </a:r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of a cut:</a:t>
            </a:r>
            <a:endParaRPr lang="es-ES_tradnl" altLang="zh-CN" sz="32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566980" y="3538012"/>
                <a:ext cx="3890680" cy="1170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𝑐𝑢𝑡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𝑢𝑣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980" y="3538012"/>
                <a:ext cx="3890680" cy="11708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70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43760" y="1739832"/>
            <a:ext cx="99818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s-ES_tradnl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Graph</a:t>
            </a:r>
            <a:r>
              <a:rPr lang="es-ES_tradnl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s-ES_tradnl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Cuts</a:t>
            </a:r>
            <a:endParaRPr lang="es-ES_tradnl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s-ES_tradnl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s-ES_tradnl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s-ES_tradnl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s-ES_tradnl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s-ES_tradnl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Grab</a:t>
            </a:r>
            <a:r>
              <a:rPr lang="es-ES_tradnl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s-ES_tradnl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Cuts</a:t>
            </a:r>
            <a:r>
              <a:rPr lang="es-ES_tradnl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endParaRPr lang="es-ES_tradnl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5010" y="300036"/>
            <a:ext cx="8521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Two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Interactive Min Cut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Based Segmentation Methods 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t="8556" r="4499" b="8251"/>
          <a:stretch/>
        </p:blipFill>
        <p:spPr>
          <a:xfrm>
            <a:off x="2005010" y="4920871"/>
            <a:ext cx="8202972" cy="14661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04" y="2538744"/>
            <a:ext cx="4414312" cy="149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But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Min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Cut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is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not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always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the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best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Cut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37" y="1553377"/>
            <a:ext cx="7562045" cy="45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Normalized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Cuts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33044" y="6032792"/>
            <a:ext cx="13135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“Normalized Cuts and Image Segmentation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”, </a:t>
            </a:r>
            <a:r>
              <a:rPr lang="en-US" altLang="zh-CN" sz="2000" dirty="0" err="1">
                <a:latin typeface="Calibri" charset="0"/>
                <a:ea typeface="Calibri" charset="0"/>
                <a:cs typeface="Calibri" charset="0"/>
              </a:rPr>
              <a:t>JianBo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 Shi and </a:t>
            </a:r>
            <a:r>
              <a:rPr lang="en-US" altLang="zh-CN" sz="2000" dirty="0" err="1">
                <a:latin typeface="Calibri" charset="0"/>
                <a:ea typeface="Calibri" charset="0"/>
                <a:cs typeface="Calibri" charset="0"/>
              </a:rPr>
              <a:t>Jitendra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Malik,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PAMI, 2000</a:t>
            </a:r>
            <a:r>
              <a:rPr lang="en-US" altLang="zh-CN" sz="2800" dirty="0">
                <a:latin typeface="Apple Symbols" charset="0"/>
                <a:ea typeface="Apple Symbols" charset="0"/>
                <a:cs typeface="Apple Symbols" charset="0"/>
              </a:rPr>
              <a:t> </a:t>
            </a:r>
          </a:p>
          <a:p>
            <a:r>
              <a:rPr lang="es-ES_tradnl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endParaRPr lang="es-ES_tradnl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7534" y="1535198"/>
            <a:ext cx="88216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• A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cut penalizes large segments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• Fix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by normalizing for size of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segments</a:t>
            </a: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• </a:t>
            </a:r>
            <a:r>
              <a:rPr lang="en-US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assoc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(A,V)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= sum of costs of all edges that touch A</a:t>
            </a: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387528" y="2709645"/>
                <a:ext cx="5582682" cy="861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𝑁𝑐𝑢𝑡</m:t>
                      </m:r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𝑐𝑢𝑡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𝑎𝑠𝑠𝑜𝑐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bg-BG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𝑐𝑢𝑡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𝑎𝑠𝑠𝑜𝑐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528" y="2709645"/>
                <a:ext cx="5582682" cy="8613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6530" r="4465" b="4920"/>
          <a:stretch/>
        </p:blipFill>
        <p:spPr>
          <a:xfrm>
            <a:off x="7360752" y="1149932"/>
            <a:ext cx="4469298" cy="1990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937351" y="3825834"/>
                <a:ext cx="3362011" cy="1016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𝑐𝑢𝑡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𝑢𝑣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351" y="3825834"/>
                <a:ext cx="3362011" cy="10168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Normalized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Cuts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33044" y="6032792"/>
            <a:ext cx="13135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“Normalized Cuts and Image Segmentation”, </a:t>
            </a:r>
            <a:r>
              <a:rPr lang="en-US" altLang="zh-CN" sz="2000" dirty="0" err="1">
                <a:latin typeface="Calibri" charset="0"/>
                <a:ea typeface="Calibri" charset="0"/>
                <a:cs typeface="Calibri" charset="0"/>
              </a:rPr>
              <a:t>JianBo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 Shi and </a:t>
            </a:r>
            <a:r>
              <a:rPr lang="en-US" altLang="zh-CN" sz="2000" dirty="0" err="1">
                <a:latin typeface="Calibri" charset="0"/>
                <a:ea typeface="Calibri" charset="0"/>
                <a:cs typeface="Calibri" charset="0"/>
              </a:rPr>
              <a:t>Jitendra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 Malik. PAMI, 2000</a:t>
            </a:r>
            <a:r>
              <a:rPr lang="en-US" altLang="zh-CN" sz="2800" dirty="0">
                <a:latin typeface="Apple Symbols" charset="0"/>
                <a:ea typeface="Apple Symbols" charset="0"/>
                <a:cs typeface="Apple Symbols" charset="0"/>
              </a:rPr>
              <a:t> </a:t>
            </a:r>
          </a:p>
          <a:p>
            <a:r>
              <a:rPr lang="es-ES_tradnl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endParaRPr lang="es-ES_tradnl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7534" y="1535198"/>
            <a:ext cx="88216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• A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cut penalizes large segments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• Fix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by normalizing for size of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segments</a:t>
            </a: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• </a:t>
            </a:r>
            <a:r>
              <a:rPr lang="en-US" altLang="zh-CN" sz="28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assoc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(A,V)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= sum of costs of all edges that touch A</a:t>
            </a: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387528" y="2709645"/>
                <a:ext cx="5582682" cy="861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𝑁𝑐𝑢𝑡</m:t>
                      </m:r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𝑐𝑢𝑡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𝑎𝑠𝑠𝑜𝑐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bg-BG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𝑐𝑢𝑡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𝑎𝑠𝑠𝑜𝑐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528" y="2709645"/>
                <a:ext cx="5582682" cy="8613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6530" r="4465" b="4920"/>
          <a:stretch/>
        </p:blipFill>
        <p:spPr>
          <a:xfrm>
            <a:off x="7360752" y="1149932"/>
            <a:ext cx="4469298" cy="1990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937351" y="3825834"/>
                <a:ext cx="3362011" cy="1016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𝑐𝑢𝑡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𝑢𝑣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351" y="3825834"/>
                <a:ext cx="3362011" cy="10168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970210" y="3900406"/>
                <a:ext cx="45511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Adobe Hebrew" charset="0"/>
                        <a:ea typeface="Adobe Hebrew" charset="0"/>
                        <a:cs typeface="Adobe Hebrew" charset="0"/>
                      </a:rPr>
                      <m:t>𝑚𝑖𝑛</m:t>
                    </m:r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Adobe Hebrew" charset="0"/>
                        <a:ea typeface="Adobe Hebrew" charset="0"/>
                        <a:cs typeface="Adobe Hebrew" charset="0"/>
                      </a:rPr>
                      <m:t>𝑁𝑐𝑢𝑡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Adobe Hebrew" charset="0"/>
                            <a:ea typeface="Adobe Hebrew" charset="0"/>
                            <a:cs typeface="Adobe Hebrew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Adobe Hebrew" charset="0"/>
                            <a:ea typeface="Adobe Hebrew" charset="0"/>
                            <a:cs typeface="Adobe Hebrew" charset="0"/>
                          </a:rPr>
                          <m:t>𝐴</m:t>
                        </m:r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Adobe Hebrew" charset="0"/>
                            <a:ea typeface="Adobe Hebrew" charset="0"/>
                            <a:cs typeface="Adobe Hebrew" charset="0"/>
                          </a:rPr>
                          <m:t>,</m:t>
                        </m:r>
                        <m:r>
                          <a:rPr kumimoji="1" lang="en-US" altLang="zh-CN" sz="2800" i="1">
                            <a:solidFill>
                              <a:srgbClr val="FF0000"/>
                            </a:solidFill>
                            <a:latin typeface="Adobe Hebrew" charset="0"/>
                            <a:ea typeface="Adobe Hebrew" charset="0"/>
                            <a:cs typeface="Adobe Hebrew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1" lang="en-US" altLang="zh-CN" sz="2800" dirty="0" smtClean="0">
                    <a:solidFill>
                      <a:srgbClr val="FF0000"/>
                    </a:solidFill>
                    <a:latin typeface="Adobe Hebrew" charset="0"/>
                    <a:ea typeface="Adobe Hebrew" charset="0"/>
                    <a:cs typeface="Adobe Hebrew" charset="0"/>
                  </a:rPr>
                  <a:t> is NP</a:t>
                </a:r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Adobe Hebrew" charset="0"/>
                    <a:ea typeface="Adobe Hebrew" charset="0"/>
                    <a:cs typeface="Adobe Hebrew" charset="0"/>
                  </a:rPr>
                  <a:t>－</a:t>
                </a:r>
                <a:r>
                  <a:rPr kumimoji="1" lang="en-US" altLang="zh-CN" sz="2800" dirty="0" smtClean="0">
                    <a:solidFill>
                      <a:srgbClr val="FF0000"/>
                    </a:solidFill>
                    <a:latin typeface="Adobe Hebrew" charset="0"/>
                    <a:ea typeface="Adobe Hebrew" charset="0"/>
                    <a:cs typeface="Adobe Hebrew" charset="0"/>
                  </a:rPr>
                  <a:t>Hard</a:t>
                </a:r>
                <a:endParaRPr kumimoji="1" lang="zh-CN" altLang="en-US" sz="2800" dirty="0">
                  <a:solidFill>
                    <a:srgbClr val="FF0000"/>
                  </a:solidFill>
                  <a:latin typeface="Adobe Hebrew" charset="0"/>
                  <a:ea typeface="Adobe Hebrew" charset="0"/>
                  <a:cs typeface="Adobe Hebrew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10" y="3900406"/>
                <a:ext cx="4551118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20930" r="-669" b="-3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23656" y="305635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Solution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83884" y="1131508"/>
                <a:ext cx="11118063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𝒎𝒊𝒏</m:t>
                      </m:r>
                      <m:r>
                        <a:rPr kumimoji="1" lang="en-US" altLang="zh-CN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𝑵𝒄𝒖𝒕</m:t>
                      </m:r>
                      <m:d>
                        <m:dPr>
                          <m:ctrlPr>
                            <a:rPr kumimoji="1" lang="en-US" altLang="zh-CN" sz="2800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𝑨</m:t>
                          </m:r>
                          <m:r>
                            <a:rPr kumimoji="1" lang="en-US" altLang="zh-CN" sz="2800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endPara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endPara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endPara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r>
                  <a:rPr lang="en-US" altLang="zh-CN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Solve </a:t>
                </a:r>
                <a:r>
                  <a:rPr lang="en-US" altLang="zh-CN" sz="3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for </a:t>
                </a:r>
                <a:r>
                  <a:rPr lang="en-US" altLang="zh-CN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eigenvectors </a:t>
                </a:r>
                <a:r>
                  <a:rPr lang="en-US" altLang="zh-CN" sz="3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with the </a:t>
                </a:r>
                <a:r>
                  <a:rPr lang="en-US" altLang="zh-CN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smallest eigenvalues:</a:t>
                </a:r>
              </a:p>
              <a:p>
                <a:endPara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84" y="1131508"/>
                <a:ext cx="11118063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426" t="-21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 rot="5400000">
            <a:off x="5745036" y="2077254"/>
            <a:ext cx="1195754" cy="4923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12550" y="1949952"/>
            <a:ext cx="2839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approximation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64837" y="1068360"/>
            <a:ext cx="3156155" cy="594053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12277" y="3443080"/>
            <a:ext cx="3861272" cy="670829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83884" y="4412278"/>
                <a:ext cx="4796634" cy="2328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charset="0"/>
                          <a:ea typeface="Arial Hebrew" charset="-79"/>
                          <a:cs typeface="Arial Hebrew" charset="-79"/>
                        </a:rPr>
                        <m:t>𝑫</m:t>
                      </m:r>
                      <m:r>
                        <a:rPr lang="en-US" altLang="zh-CN" sz="24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charset="0"/>
                          <a:ea typeface="Arial Hebrew" charset="-79"/>
                          <a:cs typeface="Arial Hebrew" charset="-79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4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4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charset="0"/>
                                  <a:ea typeface="Arial Hebrew" charset="-79"/>
                                  <a:cs typeface="Arial Hebrew" charset="-79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uk-UA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𝒋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𝒘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(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,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𝒋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⋯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uk-UA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𝒋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𝒘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(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𝑵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,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𝒋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charset="0"/>
                                        <a:ea typeface="Arial Hebrew" charset="-79"/>
                                        <a:cs typeface="Arial Hebrew" charset="-79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84" y="4412278"/>
                <a:ext cx="4796634" cy="23286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853627" y="3490913"/>
                <a:ext cx="297857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  <m:t>𝑫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  <m:t>𝑾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charset="0"/>
                          <a:ea typeface="Arial Hebrew" charset="-79"/>
                          <a:cs typeface="Arial Hebrew" charset="-79"/>
                        </a:rPr>
                        <m:t>𝒚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charset="0"/>
                          <a:ea typeface="Arial Hebrew" charset="-79"/>
                          <a:cs typeface="Arial Hebrew" charset="-79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𝑫𝒚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627" y="3490913"/>
                <a:ext cx="2978572" cy="8002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342913" y="5000188"/>
                <a:ext cx="4207947" cy="1145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charset="0"/>
                          <a:ea typeface="Arial Hebrew" charset="-79"/>
                          <a:cs typeface="Arial Hebrew" charset="-79"/>
                        </a:rPr>
                        <m:t>𝑾</m:t>
                      </m:r>
                      <m:r>
                        <a:rPr lang="en-US" altLang="zh-CN" sz="24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charset="0"/>
                          <a:ea typeface="Arial Hebrew" charset="-79"/>
                          <a:cs typeface="Arial Hebrew" charset="-79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4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4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charset="0"/>
                                  <a:ea typeface="Arial Hebrew" charset="-79"/>
                                  <a:cs typeface="Arial Hebrew" charset="-79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𝒘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(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,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𝒘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(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,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𝑵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𝒘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(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𝑵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,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uk-UA" altLang="zh-CN" sz="24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𝒘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(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𝑵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,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𝑵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charset="0"/>
                                    <a:ea typeface="Arial Hebrew" charset="-79"/>
                                    <a:cs typeface="Arial Hebrew" charset="-79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913" y="5000188"/>
                <a:ext cx="4207947" cy="11455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9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271713" y="1408221"/>
            <a:ext cx="8443912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Aft>
                <a:spcPct val="25000"/>
              </a:spcAft>
            </a:pPr>
            <a:r>
              <a:rPr lang="en-US" altLang="zh-CN" sz="2400" b="0" dirty="0">
                <a:latin typeface="Arial" charset="0"/>
              </a:rPr>
              <a:t>I stand at the window and see a house, trees, sky. Theoretically I might say there were 327 </a:t>
            </a:r>
            <a:r>
              <a:rPr lang="en-US" altLang="zh-CN" sz="2400" b="0" dirty="0" err="1">
                <a:latin typeface="Arial" charset="0"/>
              </a:rPr>
              <a:t>brightnesses</a:t>
            </a:r>
            <a:r>
              <a:rPr lang="en-US" altLang="zh-CN" sz="2400" b="0" dirty="0">
                <a:latin typeface="Arial" charset="0"/>
              </a:rPr>
              <a:t> and nuances of </a:t>
            </a:r>
            <a:r>
              <a:rPr lang="en-US" altLang="zh-CN" sz="2400" b="0" dirty="0" err="1">
                <a:latin typeface="Arial" charset="0"/>
              </a:rPr>
              <a:t>colour</a:t>
            </a:r>
            <a:r>
              <a:rPr lang="en-US" altLang="zh-CN" sz="2400" b="0" dirty="0">
                <a:latin typeface="Arial" charset="0"/>
              </a:rPr>
              <a:t>. </a:t>
            </a:r>
          </a:p>
          <a:p>
            <a:pPr algn="l">
              <a:spcAft>
                <a:spcPct val="25000"/>
              </a:spcAft>
            </a:pPr>
            <a:endParaRPr lang="en-US" altLang="zh-CN" sz="1600" b="0" dirty="0">
              <a:latin typeface="Arial" charset="0"/>
            </a:endParaRPr>
          </a:p>
          <a:p>
            <a:pPr algn="l">
              <a:spcAft>
                <a:spcPct val="25000"/>
              </a:spcAft>
            </a:pPr>
            <a:r>
              <a:rPr lang="en-US" altLang="zh-CN" sz="2400" b="0" dirty="0">
                <a:latin typeface="Arial" charset="0"/>
              </a:rPr>
              <a:t>Do I have "327"? </a:t>
            </a:r>
          </a:p>
          <a:p>
            <a:pPr algn="l">
              <a:spcAft>
                <a:spcPct val="25000"/>
              </a:spcAft>
            </a:pPr>
            <a:endParaRPr lang="en-US" altLang="zh-CN" sz="1600" b="0" dirty="0">
              <a:latin typeface="Arial" charset="0"/>
            </a:endParaRPr>
          </a:p>
          <a:p>
            <a:pPr algn="l">
              <a:spcAft>
                <a:spcPct val="25000"/>
              </a:spcAft>
            </a:pPr>
            <a:r>
              <a:rPr lang="en-US" altLang="zh-CN" sz="2400" b="0" dirty="0">
                <a:latin typeface="Arial" charset="0"/>
              </a:rPr>
              <a:t>No. I have sky, house, and trees.</a:t>
            </a:r>
          </a:p>
          <a:p>
            <a:pPr algn="l">
              <a:spcAft>
                <a:spcPct val="25000"/>
              </a:spcAft>
            </a:pPr>
            <a:endParaRPr lang="en-US" altLang="zh-CN" sz="2800" b="0" dirty="0">
              <a:latin typeface="Arial" charset="0"/>
            </a:endParaRPr>
          </a:p>
          <a:p>
            <a:pPr algn="l"/>
            <a:r>
              <a:rPr lang="en-US" altLang="zh-CN" sz="2400" b="0" dirty="0">
                <a:latin typeface="Arial" charset="0"/>
              </a:rPr>
              <a:t>			---- Max Wertheimer, 1923</a:t>
            </a:r>
          </a:p>
        </p:txBody>
      </p:sp>
      <p:pic>
        <p:nvPicPr>
          <p:cNvPr id="10" name="Picture 4" descr="tigerhead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3" y="4662225"/>
            <a:ext cx="2011307" cy="186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919285" y="242887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Visual Grouping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79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23656" y="305635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Solution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25474" y="1245808"/>
                <a:ext cx="11118063" cy="433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</m:ctrlPr>
                        </m:dPr>
                        <m:e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  <m:t>𝑫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  <m:t>−</m:t>
                          </m:r>
                          <m:r>
                            <a:rPr lang="en-US" altLang="zh-CN" sz="32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Arial Hebrew" charset="-79"/>
                              <a:cs typeface="Arial Hebrew" charset="-79"/>
                            </a:rPr>
                            <m:t>𝑾</m:t>
                          </m:r>
                        </m:e>
                      </m:d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charset="0"/>
                          <a:ea typeface="Arial Hebrew" charset="-79"/>
                          <a:cs typeface="Arial Hebrew" charset="-79"/>
                        </a:rPr>
                        <m:t>𝒚</m:t>
                      </m:r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charset="0"/>
                          <a:ea typeface="Arial Hebrew" charset="-79"/>
                          <a:cs typeface="Arial Hebrew" charset="-79"/>
                        </a:rPr>
                        <m:t>=</m:t>
                      </m:r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𝝀</m:t>
                      </m:r>
                      <m:r>
                        <a:rPr lang="en-US" altLang="zh-CN" sz="32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𝑫𝒚</m:t>
                      </m:r>
                    </m:oMath>
                  </m:oMathPara>
                </a14:m>
                <a:endParaRPr lang="en-US" altLang="zh-CN" sz="3200" b="1" dirty="0" smtClean="0">
                  <a:solidFill>
                    <a:srgbClr val="FF0000"/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pPr/>
                <a:endParaRPr lang="en-US" altLang="zh-CN" sz="3200" b="1" dirty="0">
                  <a:solidFill>
                    <a:srgbClr val="FF0000"/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endParaRPr lang="en-US" altLang="zh-CN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altLang="zh-CN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Use </a:t>
                </a:r>
                <a:r>
                  <a:rPr lang="en-US" altLang="zh-CN" sz="3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the eigenvector with the second smallest eigenvalue to bipartition the graph </a:t>
                </a:r>
                <a:endPara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endPara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endPara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altLang="zh-CN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Recursively </a:t>
                </a:r>
                <a:r>
                  <a:rPr lang="en-US" altLang="zh-CN" sz="3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repartition the segmented parts if necessary</a:t>
                </a:r>
                <a:r>
                  <a:rPr lang="es-ES_tradnl" altLang="zh-CN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 </a:t>
                </a:r>
                <a:endParaRPr lang="es-ES_tradnl" altLang="zh-CN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74" y="1245808"/>
                <a:ext cx="11118063" cy="4339650"/>
              </a:xfrm>
              <a:prstGeom prst="rect">
                <a:avLst/>
              </a:prstGeom>
              <a:blipFill rotWithShape="0">
                <a:blip r:embed="rId2"/>
                <a:stretch>
                  <a:fillRect l="-1261" t="-13483" b="-2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4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60" y="1269737"/>
            <a:ext cx="2690446" cy="17954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75" y="1269737"/>
            <a:ext cx="2697285" cy="1800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45" y="1269737"/>
            <a:ext cx="2690446" cy="1795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75" y="3065232"/>
            <a:ext cx="2692178" cy="17966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53" y="3065232"/>
            <a:ext cx="2692178" cy="17966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31" y="3065232"/>
            <a:ext cx="2690446" cy="17954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0" y="4867543"/>
            <a:ext cx="2707499" cy="18068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39" y="4852755"/>
            <a:ext cx="2702392" cy="18034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977" y="4857318"/>
            <a:ext cx="2688714" cy="17943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Some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Normalized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Cuts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Results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7497" y="3065232"/>
            <a:ext cx="225810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rPr>
              <a:t>need to set the number of segments (K)</a:t>
            </a:r>
          </a:p>
          <a:p>
            <a:endParaRPr lang="en-US" altLang="zh-CN" sz="2000" b="1" dirty="0">
              <a:solidFill>
                <a:srgbClr val="FF0000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endParaRPr lang="en-US" altLang="zh-CN" sz="2000" b="1" dirty="0" smtClean="0">
              <a:solidFill>
                <a:srgbClr val="FF0000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endParaRPr lang="en-US" altLang="zh-CN" sz="2400" b="1" dirty="0">
              <a:solidFill>
                <a:srgbClr val="FF0000"/>
              </a:solidFill>
              <a:latin typeface="Adobe Hebrew" charset="0"/>
              <a:ea typeface="Adobe Hebrew" charset="0"/>
              <a:cs typeface="Adobe Hebrew" charset="0"/>
            </a:endParaRPr>
          </a:p>
          <a:p>
            <a:endParaRPr lang="zh-CN" altLang="en-US" sz="2400" b="1" dirty="0">
              <a:solidFill>
                <a:srgbClr val="FF0000"/>
              </a:solidFill>
              <a:latin typeface="Adobe Hebrew" charset="0"/>
              <a:ea typeface="Adobe Hebrew" charset="0"/>
              <a:cs typeface="Adobe Hebr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08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60" y="1269737"/>
            <a:ext cx="2690446" cy="17954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75" y="1269737"/>
            <a:ext cx="2697285" cy="1800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45" y="1269737"/>
            <a:ext cx="2690446" cy="1795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75" y="3065232"/>
            <a:ext cx="2692178" cy="17966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53" y="3065232"/>
            <a:ext cx="2692178" cy="17966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31" y="3065232"/>
            <a:ext cx="2690446" cy="17954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0" y="4867543"/>
            <a:ext cx="2707499" cy="18068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39" y="4852755"/>
            <a:ext cx="2702392" cy="18034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977" y="4857318"/>
            <a:ext cx="2688714" cy="17943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Some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Normalized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Cuts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Results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7497" y="3065232"/>
            <a:ext cx="225810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rPr>
              <a:t>need to set the number of segments (K)</a:t>
            </a:r>
          </a:p>
          <a:p>
            <a:endParaRPr lang="en-US" altLang="zh-CN" sz="2000" b="1" dirty="0">
              <a:solidFill>
                <a:srgbClr val="FF0000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rPr>
              <a:t>h</a:t>
            </a:r>
            <a:r>
              <a:rPr lang="en-US" altLang="zh-CN" sz="2000" b="1" dirty="0" smtClean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rPr>
              <a:t>ere, K=10</a:t>
            </a:r>
          </a:p>
          <a:p>
            <a:endParaRPr lang="en-US" altLang="zh-CN" sz="2400" b="1" dirty="0">
              <a:solidFill>
                <a:srgbClr val="FF0000"/>
              </a:solidFill>
              <a:latin typeface="Adobe Hebrew" charset="0"/>
              <a:ea typeface="Adobe Hebrew" charset="0"/>
              <a:cs typeface="Adobe Hebrew" charset="0"/>
            </a:endParaRPr>
          </a:p>
          <a:p>
            <a:endParaRPr lang="zh-CN" altLang="en-US" sz="2400" b="1" dirty="0">
              <a:solidFill>
                <a:srgbClr val="FF0000"/>
              </a:solidFill>
              <a:latin typeface="Adobe Hebrew" charset="0"/>
              <a:ea typeface="Adobe Hebrew" charset="0"/>
              <a:cs typeface="Adobe Hebr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10" y="214312"/>
            <a:ext cx="962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About Normalized Cuts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6840" y="922198"/>
            <a:ext cx="112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Advantages: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Generic framework, can be used with many different features and affinity formulations 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    Disadvantages: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Need to chose number of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segments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High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storage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requirement and time complexity </a:t>
            </a:r>
          </a:p>
          <a:p>
            <a:pPr marL="457200" indent="-457200">
              <a:buFont typeface="Arial" charset="0"/>
              <a:buChar char="•"/>
            </a:pP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0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7359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Efficient Graph-Based 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" t="3302"/>
          <a:stretch/>
        </p:blipFill>
        <p:spPr>
          <a:xfrm>
            <a:off x="329709" y="2624538"/>
            <a:ext cx="3196228" cy="28864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818157" y="2624538"/>
                <a:ext cx="7627922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CN" sz="28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true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𝐷𝑖𝑓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𝑀𝐼𝑛𝑡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57" y="2624538"/>
                <a:ext cx="7627922" cy="10534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923374" y="3154812"/>
            <a:ext cx="4159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Cambria Math" charset="0"/>
                <a:ea typeface="Cambria Math" charset="0"/>
                <a:cs typeface="Cambria Math" charset="0"/>
              </a:rPr>
              <a:t>false                     otherwise</a:t>
            </a:r>
            <a:endParaRPr kumimoji="1" lang="zh-CN" alt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2033" y="1309269"/>
            <a:ext cx="1010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dobe Gothic Std B" charset="-127"/>
                <a:ea typeface="Adobe Gothic Std B" charset="-127"/>
                <a:cs typeface="Adobe Gothic Std B" charset="-127"/>
              </a:rPr>
              <a:t>Predicate D determines whether there is a boundary for </a:t>
            </a:r>
            <a:r>
              <a:rPr lang="en-US" altLang="zh-CN" sz="24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segmentation</a:t>
            </a:r>
            <a:endParaRPr kumimoji="1"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981465" y="3843989"/>
                <a:ext cx="921053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Where</a:t>
                </a:r>
                <a:endParaRPr lang="zh-CN" altLang="en-US" sz="2000" dirty="0" smtClean="0">
                  <a:solidFill>
                    <a:srgbClr val="FF0000"/>
                  </a:solidFill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    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rgbClr val="FF0000"/>
                        </a:solidFill>
                        <a:latin typeface="Adobe Gothic Std B" charset="-127"/>
                        <a:ea typeface="Adobe Gothic Std B" charset="-127"/>
                        <a:cs typeface="Adobe Gothic Std B" charset="-127"/>
                      </a:rPr>
                      <m:t>𝐷𝑖𝑓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Adobe Gothic Std B" charset="-127"/>
                            <a:ea typeface="Adobe Gothic Std B" charset="-127"/>
                            <a:cs typeface="Adobe Gothic Std B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000" b="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b="0" i="1">
                            <a:solidFill>
                              <a:srgbClr val="FF0000"/>
                            </a:solidFill>
                            <a:latin typeface="Adobe Gothic Std B" charset="-127"/>
                            <a:ea typeface="Adobe Gothic Std B" charset="-127"/>
                            <a:cs typeface="Adobe Gothic Std B" charset="-127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000" b="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zh-CN" altLang="en-US" sz="2000" b="0" i="0" smtClean="0">
                        <a:solidFill>
                          <a:srgbClr val="FF0000"/>
                        </a:solidFill>
                        <a:latin typeface="Adobe Gothic Std B" charset="-127"/>
                        <a:ea typeface="Adobe Gothic Std B" charset="-127"/>
                        <a:cs typeface="Adobe Gothic Std B" charset="-127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is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the difference between two 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components</a:t>
                </a:r>
                <a:endParaRPr lang="zh-CN" altLang="en-US" sz="2000" dirty="0" smtClean="0">
                  <a:solidFill>
                    <a:srgbClr val="FF0000"/>
                  </a:solidFill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     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rgbClr val="FF0000"/>
                        </a:solidFill>
                        <a:latin typeface="Adobe Gothic Std B" charset="-127"/>
                        <a:ea typeface="Adobe Gothic Std B" charset="-127"/>
                        <a:cs typeface="Adobe Gothic Std B" charset="-127"/>
                      </a:rPr>
                      <m:t>𝑀𝐼𝑛𝑡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Adobe Gothic Std B" charset="-127"/>
                            <a:ea typeface="Adobe Gothic Std B" charset="-127"/>
                            <a:cs typeface="Adobe Gothic Std B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000" b="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b="0" i="1">
                            <a:solidFill>
                              <a:srgbClr val="FF0000"/>
                            </a:solidFill>
                            <a:latin typeface="Adobe Gothic Std B" charset="-127"/>
                            <a:ea typeface="Adobe Gothic Std B" charset="-127"/>
                            <a:cs typeface="Adobe Gothic Std B" charset="-127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000" b="0" i="1">
                                <a:solidFill>
                                  <a:srgbClr val="FF0000"/>
                                </a:solidFill>
                                <a:latin typeface="Adobe Gothic Std B" charset="-127"/>
                                <a:ea typeface="Adobe Gothic Std B" charset="-127"/>
                                <a:cs typeface="Adobe Gothic Std B" charset="-127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zh-CN" altLang="en-US" sz="2000" b="0" i="1" smtClean="0">
                        <a:solidFill>
                          <a:srgbClr val="FF0000"/>
                        </a:solidFill>
                        <a:latin typeface="Adobe Gothic Std B" charset="-127"/>
                        <a:ea typeface="Adobe Gothic Std B" charset="-127"/>
                        <a:cs typeface="Adobe Gothic Std B" charset="-127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is the 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minimum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internal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different in the 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  <a:latin typeface="Adobe Gothic Std B" charset="-127"/>
                    <a:ea typeface="Adobe Gothic Std B" charset="-127"/>
                    <a:cs typeface="Adobe Gothic Std B" charset="-12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2000" dirty="0">
                  <a:solidFill>
                    <a:srgbClr val="FF0000"/>
                  </a:solidFill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465" y="3843989"/>
                <a:ext cx="9210535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662" t="-843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972033" y="6041274"/>
            <a:ext cx="12253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kumimoji="1" lang="en-US" altLang="zh-CN" sz="2000" dirty="0">
                <a:latin typeface="Calibri" charset="0"/>
                <a:ea typeface="Calibri" charset="0"/>
                <a:cs typeface="Calibri" charset="0"/>
              </a:rPr>
              <a:t>Efficient Graph-Based Image </a:t>
            </a:r>
            <a:r>
              <a:rPr kumimoji="1" lang="en-US" altLang="zh-CN" sz="2000" dirty="0" smtClean="0">
                <a:latin typeface="Calibri" charset="0"/>
                <a:ea typeface="Calibri" charset="0"/>
                <a:cs typeface="Calibri" charset="0"/>
              </a:rPr>
              <a:t>Segmentation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”, P. </a:t>
            </a:r>
            <a:r>
              <a:rPr lang="en-US" altLang="zh-CN" sz="2000" dirty="0" err="1" smtClean="0">
                <a:latin typeface="Calibri" charset="0"/>
                <a:ea typeface="Calibri" charset="0"/>
                <a:cs typeface="Calibri" charset="0"/>
              </a:rPr>
              <a:t>Felzenszwalb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and D. </a:t>
            </a:r>
            <a:r>
              <a:rPr lang="en-US" altLang="zh-CN" sz="2000" dirty="0" err="1" smtClean="0">
                <a:latin typeface="Calibri" charset="0"/>
                <a:ea typeface="Calibri" charset="0"/>
                <a:cs typeface="Calibri" charset="0"/>
              </a:rPr>
              <a:t>Huttenlocher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 IJCV, 2004</a:t>
            </a:r>
            <a:r>
              <a:rPr lang="en-US" altLang="zh-CN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s-ES_tradnl" altLang="zh-CN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s-ES_tradnl" altLang="zh-CN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be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69" y="2176967"/>
            <a:ext cx="2370627" cy="338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beach-out-0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5408" y="2176967"/>
            <a:ext cx="2370627" cy="33866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10" descr="grai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6547" y="3658577"/>
            <a:ext cx="2857500" cy="1905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5" descr="grain-out-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559" y="3658577"/>
            <a:ext cx="2856949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577359" y="228599"/>
            <a:ext cx="10896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Efficient Graph-Based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Results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88523" y="2176967"/>
            <a:ext cx="6003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rPr>
              <a:t>Need to tune parameters </a:t>
            </a:r>
            <a:r>
              <a:rPr lang="en-US" altLang="zh-CN" sz="200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rPr>
              <a:t>by </a:t>
            </a:r>
            <a:r>
              <a:rPr lang="en-US" altLang="zh-CN" sz="2000" smtClean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rPr>
              <a:t>hand</a:t>
            </a:r>
            <a:endParaRPr lang="en-US" altLang="zh-CN" sz="2000" dirty="0">
              <a:solidFill>
                <a:srgbClr val="FF0000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28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7359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Mean Shift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936484"/>
            <a:ext cx="106548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feature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space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analysis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method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B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uilt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on probabilistic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intuitions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05" y="2114550"/>
            <a:ext cx="7548517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9150" y="5997715"/>
            <a:ext cx="10654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“Mean shift: a robust approach toward feature space analysis”,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D. </a:t>
            </a:r>
            <a:r>
              <a:rPr lang="en-US" altLang="zh-CN" sz="2000" dirty="0" err="1">
                <a:latin typeface="Calibri" charset="0"/>
                <a:ea typeface="Calibri" charset="0"/>
                <a:cs typeface="Calibri" charset="0"/>
              </a:rPr>
              <a:t>Comaniciu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 and P.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Meer,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 PAMI, 2002</a:t>
            </a:r>
            <a:r>
              <a:rPr lang="en-US" altLang="zh-CN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s-ES_tradnl" altLang="zh-CN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s-ES_tradnl" altLang="zh-CN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0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7359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Non-Parametric Methods </a:t>
            </a:r>
            <a:endParaRPr lang="en-US" altLang="zh-CN" sz="4000" b="1" dirty="0">
              <a:effectLst/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936484"/>
            <a:ext cx="106548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Basic Idea: Use the data to define the distribution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K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ernel-density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estimates 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06" y="3149600"/>
            <a:ext cx="5575300" cy="31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7359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latin typeface="Arial Hebrew" charset="-79"/>
                <a:ea typeface="Arial Hebrew" charset="-79"/>
                <a:cs typeface="Arial Hebrew" charset="-79"/>
              </a:rPr>
              <a:t>What is Mean-Shift? </a:t>
            </a:r>
            <a:endParaRPr lang="en-US" altLang="zh-CN" sz="4000" b="1">
              <a:effectLst/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936484"/>
            <a:ext cx="106548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The density will have peaks (also called modes)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If we started at point and did gradient-ascent, we would end up at one of the modes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Cluster based on which mode each point belongs to </a:t>
            </a:r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06" y="3302000"/>
            <a:ext cx="5575300" cy="31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7359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Gradient Ascent?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endParaRPr lang="en-US" altLang="zh-CN" sz="4000" b="1" dirty="0">
              <a:effectLst/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936484"/>
            <a:ext cx="106548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Actually,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no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set of iterative steps can be taken that will monotonically converge to a mode 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– No worries about step sizes</a:t>
            </a:r>
            <a:b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</a:b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– This is an adaptive gradient ascent 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8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66" y="3476411"/>
            <a:ext cx="3144454" cy="3144454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822762" y="1609068"/>
            <a:ext cx="3771900" cy="131445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463863" y="1604573"/>
            <a:ext cx="4871544" cy="131445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>
            <a:stCxn id="2" idx="3"/>
            <a:endCxn id="6" idx="1"/>
          </p:cNvCxnSpPr>
          <p:nvPr/>
        </p:nvCxnSpPr>
        <p:spPr>
          <a:xfrm flipV="1">
            <a:off x="4594662" y="2261798"/>
            <a:ext cx="1869201" cy="449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13988" y="1907855"/>
            <a:ext cx="3992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smtClean="0">
                <a:latin typeface="Arial Hebrew" charset="-79"/>
                <a:ea typeface="Arial Hebrew" charset="-79"/>
                <a:cs typeface="Arial Hebrew" charset="-79"/>
              </a:rPr>
              <a:t>Visual Grouping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26883" y="1907855"/>
            <a:ext cx="4745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</a:t>
            </a:r>
            <a:r>
              <a:rPr kumimoji="1" lang="zh-CN" altLang="en-US" sz="4000" b="1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782" y="827247"/>
            <a:ext cx="50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Athelas" charset="0"/>
                <a:ea typeface="Athelas" charset="0"/>
                <a:cs typeface="Athelas" charset="0"/>
              </a:rPr>
              <a:t>Human visual system</a:t>
            </a:r>
            <a:endParaRPr kumimoji="1" lang="zh-CN" altLang="en-US" sz="28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29822" y="827247"/>
            <a:ext cx="3992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Athelas" charset="0"/>
                <a:ea typeface="Athelas" charset="0"/>
                <a:cs typeface="Athelas" charset="0"/>
              </a:rPr>
              <a:t>Computer</a:t>
            </a:r>
            <a:r>
              <a:rPr kumimoji="1" lang="zh-CN" altLang="en-US" sz="2800" dirty="0" smtClean="0">
                <a:latin typeface="Athelas" charset="0"/>
                <a:ea typeface="Athelas" charset="0"/>
                <a:cs typeface="Athelas" charset="0"/>
              </a:rPr>
              <a:t> </a:t>
            </a:r>
            <a:r>
              <a:rPr kumimoji="1" lang="en-US" altLang="zh-CN" sz="2800" dirty="0" smtClean="0">
                <a:latin typeface="Athelas" charset="0"/>
                <a:ea typeface="Athelas" charset="0"/>
                <a:cs typeface="Athelas" charset="0"/>
              </a:rPr>
              <a:t>Vision</a:t>
            </a:r>
            <a:endParaRPr kumimoji="1" lang="zh-CN" altLang="en-US" sz="2800" dirty="0">
              <a:latin typeface="Athelas" charset="0"/>
              <a:ea typeface="Athelas" charset="0"/>
              <a:cs typeface="Athe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3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77" y="1700821"/>
            <a:ext cx="4912946" cy="32787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85" y="1700821"/>
            <a:ext cx="4961031" cy="32787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6" t="75414"/>
          <a:stretch/>
        </p:blipFill>
        <p:spPr>
          <a:xfrm>
            <a:off x="4535854" y="5292968"/>
            <a:ext cx="1488831" cy="806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6" t="74878"/>
          <a:stretch/>
        </p:blipFill>
        <p:spPr>
          <a:xfrm>
            <a:off x="9828825" y="5292968"/>
            <a:ext cx="1521316" cy="806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直线箭头连接符 8"/>
          <p:cNvCxnSpPr/>
          <p:nvPr/>
        </p:nvCxnSpPr>
        <p:spPr>
          <a:xfrm>
            <a:off x="4923692" y="4396154"/>
            <a:ext cx="356577" cy="896814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10232906" y="4346477"/>
            <a:ext cx="356577" cy="896814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7359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Mean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Shift Result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2823180" y="1187321"/>
            <a:ext cx="10465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0" dirty="0" smtClean="0">
                <a:latin typeface="Arial" charset="0"/>
              </a:rPr>
              <a:t>image</a:t>
            </a:r>
            <a:endParaRPr lang="en-US" altLang="zh-CN" sz="2400" b="0" dirty="0">
              <a:latin typeface="Arial" charset="0"/>
            </a:endParaRP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7981930" y="1236998"/>
            <a:ext cx="10465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0" dirty="0" smtClean="0">
                <a:latin typeface="Arial" charset="0"/>
              </a:rPr>
              <a:t>result</a:t>
            </a:r>
            <a:endParaRPr lang="en-US" altLang="zh-CN" sz="24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7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err="1">
                <a:latin typeface="Arial Hebrew" charset="-79"/>
                <a:ea typeface="Arial Hebrew" charset="-79"/>
                <a:cs typeface="Arial Hebrew" charset="-79"/>
              </a:rPr>
              <a:t>gPb-owt-ucm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1429" b="1836"/>
          <a:stretch/>
        </p:blipFill>
        <p:spPr>
          <a:xfrm>
            <a:off x="4734231" y="1415844"/>
            <a:ext cx="2512371" cy="3759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/>
          <a:stretch/>
        </p:blipFill>
        <p:spPr>
          <a:xfrm>
            <a:off x="8420968" y="1398025"/>
            <a:ext cx="2489200" cy="375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t="691" r="-1"/>
          <a:stretch/>
        </p:blipFill>
        <p:spPr>
          <a:xfrm>
            <a:off x="1061884" y="1415844"/>
            <a:ext cx="2473632" cy="3707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右箭头 9"/>
          <p:cNvSpPr/>
          <p:nvPr/>
        </p:nvSpPr>
        <p:spPr>
          <a:xfrm>
            <a:off x="3751940" y="3065015"/>
            <a:ext cx="741516" cy="4608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463027" y="3065015"/>
            <a:ext cx="741516" cy="4608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4999" y="5175045"/>
            <a:ext cx="3697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Image</a:t>
            </a:r>
            <a:endParaRPr kumimoji="1" lang="zh-CN" altLang="en-US" sz="28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29392" y="5258035"/>
            <a:ext cx="3697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Contour</a:t>
            </a:r>
            <a:endParaRPr kumimoji="1" lang="zh-CN" altLang="en-US" sz="28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16718" y="5258035"/>
            <a:ext cx="3697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latin typeface="Arial Hebrew" charset="-79"/>
                <a:ea typeface="Arial Hebrew" charset="-79"/>
                <a:cs typeface="Arial Hebrew" charset="-79"/>
              </a:rPr>
              <a:t>Segmentation</a:t>
            </a:r>
            <a:endParaRPr kumimoji="1" lang="zh-CN" altLang="en-US" sz="28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61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Contour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Detection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936484"/>
            <a:ext cx="106548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Learn local boundary cues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Global framework to capture closure, continuity 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Local cues and global cues combination</a:t>
            </a:r>
            <a:endParaRPr kumimoji="1"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1429" b="1836"/>
          <a:stretch/>
        </p:blipFill>
        <p:spPr>
          <a:xfrm>
            <a:off x="6867832" y="3388814"/>
            <a:ext cx="2069126" cy="3095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t="691" r="-1"/>
          <a:stretch/>
        </p:blipFill>
        <p:spPr>
          <a:xfrm>
            <a:off x="3195484" y="3388813"/>
            <a:ext cx="2037222" cy="3053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右箭头 5"/>
          <p:cNvSpPr/>
          <p:nvPr/>
        </p:nvSpPr>
        <p:spPr>
          <a:xfrm>
            <a:off x="5618840" y="4790334"/>
            <a:ext cx="877210" cy="4865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6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Learn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Local Boundary Cues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1429" b="1836"/>
          <a:stretch/>
        </p:blipFill>
        <p:spPr>
          <a:xfrm>
            <a:off x="8939886" y="1722118"/>
            <a:ext cx="2069126" cy="3095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t="691" r="-1"/>
          <a:stretch/>
        </p:blipFill>
        <p:spPr>
          <a:xfrm>
            <a:off x="962953" y="1764293"/>
            <a:ext cx="2037222" cy="3053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圆角矩形 4"/>
          <p:cNvSpPr/>
          <p:nvPr/>
        </p:nvSpPr>
        <p:spPr>
          <a:xfrm>
            <a:off x="3656816" y="1758131"/>
            <a:ext cx="1634688" cy="5416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Brightness</a:t>
            </a:r>
            <a:endParaRPr kumimoji="1" lang="zh-CN" altLang="en-US" sz="240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56816" y="2999285"/>
            <a:ext cx="1634688" cy="5416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Color</a:t>
            </a:r>
            <a:endParaRPr kumimoji="1" lang="zh-CN" altLang="en-US" sz="240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56816" y="4276453"/>
            <a:ext cx="1634688" cy="5416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Texture</a:t>
            </a:r>
            <a:endParaRPr kumimoji="1" lang="zh-CN" altLang="en-US" sz="240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101246" y="1884253"/>
            <a:ext cx="454498" cy="2894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101246" y="3125407"/>
            <a:ext cx="454498" cy="2894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3101246" y="4402575"/>
            <a:ext cx="454498" cy="2894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392576" y="3125406"/>
            <a:ext cx="454498" cy="2894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948145" y="2299780"/>
            <a:ext cx="2019300" cy="191229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Model</a:t>
            </a:r>
            <a:endParaRPr kumimoji="1" lang="zh-CN" altLang="en-US" sz="280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8109736" y="3068599"/>
            <a:ext cx="685308" cy="3944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5255" y="1237885"/>
            <a:ext cx="270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Image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63410" y="1249876"/>
            <a:ext cx="369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Local Boundary Cues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66127" y="1692166"/>
            <a:ext cx="369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Cue Combination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3556078" y="5517607"/>
                <a:ext cx="561006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𝑚𝑃𝑏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78" y="5517607"/>
                <a:ext cx="5610062" cy="9885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59533" y="206253"/>
            <a:ext cx="9929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Global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framework</a:t>
            </a:r>
            <a:endParaRPr lang="en-US" altLang="zh-CN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4083" y="2700665"/>
            <a:ext cx="106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latin typeface="Adobe Gothic Std B" charset="-127"/>
                <a:ea typeface="Adobe Gothic Std B" charset="-127"/>
                <a:cs typeface="Adobe Gothic Std B" charset="-127"/>
              </a:rPr>
              <a:t>Build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 weighted graph G=(V,E) from image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2" y="1973179"/>
            <a:ext cx="2631831" cy="3973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37" y="3448612"/>
            <a:ext cx="4518127" cy="1022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37" y="4551555"/>
            <a:ext cx="4441066" cy="9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62060" y="300036"/>
            <a:ext cx="9539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Local cues and global cues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combination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724891" y="2143125"/>
                <a:ext cx="9076459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𝑔𝑃𝑏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𝑠𝑃𝑏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891" y="2143125"/>
                <a:ext cx="9076459" cy="11378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大括号 2"/>
          <p:cNvSpPr/>
          <p:nvPr/>
        </p:nvSpPr>
        <p:spPr>
          <a:xfrm rot="16200000">
            <a:off x="6129338" y="2100262"/>
            <a:ext cx="1000125" cy="2857500"/>
          </a:xfrm>
          <a:prstGeom prst="leftBrac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左大括号 4"/>
          <p:cNvSpPr/>
          <p:nvPr/>
        </p:nvSpPr>
        <p:spPr>
          <a:xfrm rot="16200000">
            <a:off x="9091614" y="2319337"/>
            <a:ext cx="1000125" cy="2419350"/>
          </a:xfrm>
          <a:prstGeom prst="leftBrac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80550" y="4185371"/>
            <a:ext cx="369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smtClean="0">
                <a:latin typeface="Arial Hebrew" charset="-79"/>
                <a:ea typeface="Arial Hebrew" charset="-79"/>
                <a:cs typeface="Arial Hebrew" charset="-79"/>
              </a:rPr>
              <a:t>Local </a:t>
            </a:r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Cues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42826" y="4185371"/>
            <a:ext cx="369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Global Cues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082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Hierarchical Segmentation </a:t>
            </a:r>
            <a:endParaRPr lang="en-US" altLang="zh-CN" sz="4000" b="1" dirty="0">
              <a:effectLst/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936484"/>
            <a:ext cx="10654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zh-CN" altLang="en-US" sz="32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Oriented Watershed Transform </a:t>
            </a:r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 </a:t>
            </a:r>
            <a:endParaRPr lang="en-US" altLang="zh-CN" sz="32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Ultrametric</a:t>
            </a:r>
            <a:r>
              <a:rPr lang="en-US" altLang="zh-CN" sz="3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Contour Map </a:t>
            </a:r>
            <a:endParaRPr lang="en-US" altLang="zh-CN" sz="3200" dirty="0">
              <a:effectLst/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6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829" b="-5878"/>
          <a:stretch/>
        </p:blipFill>
        <p:spPr>
          <a:xfrm>
            <a:off x="2873375" y="1843764"/>
            <a:ext cx="3155950" cy="50142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1843763"/>
            <a:ext cx="3200400" cy="47454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Watershed 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Transform  </a:t>
            </a:r>
          </a:p>
        </p:txBody>
      </p:sp>
      <p:sp>
        <p:nvSpPr>
          <p:cNvPr id="6" name="矩形 5"/>
          <p:cNvSpPr/>
          <p:nvPr/>
        </p:nvSpPr>
        <p:spPr>
          <a:xfrm>
            <a:off x="7412036" y="2594195"/>
            <a:ext cx="457200" cy="175668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00680" y="1382098"/>
            <a:ext cx="270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Image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18566" y="1434575"/>
            <a:ext cx="270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smtClean="0">
                <a:latin typeface="Arial Hebrew" charset="-79"/>
                <a:ea typeface="Arial Hebrew" charset="-79"/>
                <a:cs typeface="Arial Hebrew" charset="-79"/>
              </a:rPr>
              <a:t>Watershed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72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Oriented Watershed Transform 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67" y="1460500"/>
            <a:ext cx="9096385" cy="4597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4311" y="2002513"/>
            <a:ext cx="457200" cy="175668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526586" y="2002513"/>
            <a:ext cx="457200" cy="175668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8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>
                <a:latin typeface="Arial Hebrew" charset="-79"/>
                <a:ea typeface="Arial Hebrew" charset="-79"/>
                <a:cs typeface="Arial Hebrew" charset="-79"/>
              </a:rPr>
              <a:t>Ultrametric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 Contour Map </a:t>
            </a:r>
            <a:endParaRPr lang="en-US" altLang="zh-CN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936484"/>
            <a:ext cx="1065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dobe Gothic Std B" charset="-127"/>
                <a:ea typeface="Adobe Gothic Std B" charset="-127"/>
                <a:cs typeface="Adobe Gothic Std B" charset="-127"/>
              </a:rPr>
              <a:t>Iterative Merging </a:t>
            </a:r>
            <a:endParaRPr lang="en-US" altLang="zh-CN" sz="3200" dirty="0">
              <a:effectLst/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157707"/>
            <a:ext cx="10458565" cy="41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9285" y="242887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623" y="1128713"/>
            <a:ext cx="1078102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Image segmentation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 is the process of partitioning a image into multiple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regions.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 </a:t>
            </a: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More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precisely, </a:t>
            </a:r>
            <a:r>
              <a:rPr lang="en-US" altLang="zh-CN" sz="2800" b="1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image segmentation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is the process of assigning a label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to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every pixel in an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image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so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that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pixels with the same label share certain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characteristics (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such as 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  <a:hlinkClick r:id="rId2" tooltip="Color"/>
              </a:rPr>
              <a:t>color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, 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  <a:hlinkClick r:id="rId3" tooltip="Luminous intensity"/>
              </a:rPr>
              <a:t>intensity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, or 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  <a:hlinkClick r:id="rId4" tooltip="Image texture"/>
              </a:rPr>
              <a:t>texture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).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</a:p>
          <a:p>
            <a:endParaRPr lang="zh-CN" altLang="en-US" sz="2800" dirty="0">
              <a:latin typeface="Arial Hebrew" charset="-79"/>
              <a:ea typeface="Arial Hebrew" charset="-79"/>
              <a:cs typeface="Arial Hebrew" charset="-79"/>
            </a:endParaRPr>
          </a:p>
          <a:p>
            <a:endParaRPr lang="zh-CN" altLang="en-US" sz="28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endParaRPr lang="zh-CN" altLang="en-US" sz="2800" dirty="0">
              <a:latin typeface="Arial Hebrew" charset="-79"/>
              <a:ea typeface="Arial Hebrew" charset="-79"/>
              <a:cs typeface="Arial Hebrew" charset="-79"/>
            </a:endParaRPr>
          </a:p>
          <a:p>
            <a:endParaRPr lang="en-US" altLang="zh-CN" sz="2800" dirty="0">
              <a:latin typeface="Arial Hebrew" charset="-79"/>
              <a:ea typeface="Arial Hebrew" charset="-79"/>
              <a:cs typeface="Arial Hebrew" charset="-79"/>
            </a:endParaRPr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965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3" y="2017345"/>
            <a:ext cx="2615924" cy="1745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08" y="2017345"/>
            <a:ext cx="2615924" cy="1768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93" y="2040548"/>
            <a:ext cx="2615924" cy="1745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978" y="2017345"/>
            <a:ext cx="2719713" cy="17867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3" y="4026875"/>
            <a:ext cx="2615924" cy="17687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93" y="4049844"/>
            <a:ext cx="2615924" cy="17457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08" y="4026875"/>
            <a:ext cx="2615924" cy="18131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978" y="4026875"/>
            <a:ext cx="2719713" cy="181314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05010" y="300036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Some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err="1" smtClean="0">
                <a:latin typeface="Arial Hebrew" charset="-79"/>
                <a:ea typeface="Arial Hebrew" charset="-79"/>
                <a:cs typeface="Arial Hebrew" charset="-79"/>
              </a:rPr>
              <a:t>gPb-owt-ucm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Results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4042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t="2121" r="5012" b="2352"/>
          <a:stretch/>
        </p:blipFill>
        <p:spPr>
          <a:xfrm>
            <a:off x="8544378" y="217859"/>
            <a:ext cx="2140443" cy="32388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/>
          <a:stretch/>
        </p:blipFill>
        <p:spPr>
          <a:xfrm>
            <a:off x="3886197" y="265847"/>
            <a:ext cx="2338756" cy="31908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39" y="265847"/>
            <a:ext cx="2097451" cy="31429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0" y="265847"/>
            <a:ext cx="2097451" cy="3142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38" y="3468085"/>
            <a:ext cx="2097452" cy="3142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21" y="3412671"/>
            <a:ext cx="2356831" cy="32786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0" y="3480549"/>
            <a:ext cx="2097451" cy="3142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77" y="3480549"/>
            <a:ext cx="2140444" cy="31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9436" y="2760784"/>
            <a:ext cx="10896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atin typeface="Arial Hebrew" charset="-79"/>
                <a:ea typeface="Arial Hebrew" charset="-79"/>
                <a:cs typeface="Arial Hebrew" charset="-79"/>
              </a:rPr>
              <a:t>Thanks</a:t>
            </a:r>
            <a:endParaRPr kumimoji="1" lang="zh-CN" altLang="en-US" sz="6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76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9285" y="242887"/>
            <a:ext cx="852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The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Goal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of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98" y="2341563"/>
            <a:ext cx="5661028" cy="37779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4478" y="1038917"/>
            <a:ext cx="1148744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Simplify the representation of an image into something</a:t>
            </a:r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that is more 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meaningful and easier to analyze.</a:t>
            </a:r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95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3968</TotalTime>
  <Words>1450</Words>
  <Application>Microsoft Macintosh PowerPoint</Application>
  <PresentationFormat>宽屏</PresentationFormat>
  <Paragraphs>424</Paragraphs>
  <Slides>82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9" baseType="lpstr">
      <vt:lpstr>Adobe Gothic Std B</vt:lpstr>
      <vt:lpstr>Adobe Hebrew</vt:lpstr>
      <vt:lpstr>Adobe Song Std L</vt:lpstr>
      <vt:lpstr>Al Bayan Plain</vt:lpstr>
      <vt:lpstr>Apple Symbols</vt:lpstr>
      <vt:lpstr>Arial Hebrew</vt:lpstr>
      <vt:lpstr>Athelas</vt:lpstr>
      <vt:lpstr>Avenir Book</vt:lpstr>
      <vt:lpstr>Ayuthaya</vt:lpstr>
      <vt:lpstr>Calibri</vt:lpstr>
      <vt:lpstr>Cambria Math</vt:lpstr>
      <vt:lpstr>DengXian</vt:lpstr>
      <vt:lpstr>DengXian Light</vt:lpstr>
      <vt:lpstr>Lucida Grande</vt:lpstr>
      <vt:lpstr>STFangsong</vt:lpstr>
      <vt:lpstr>Arial</vt:lpstr>
      <vt:lpstr>Office 主题</vt:lpstr>
      <vt:lpstr>图像分割 Image Segmentation  Ning Tang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图像分割</dc:title>
  <dc:creator>Microsoft Office 用户</dc:creator>
  <cp:lastModifiedBy>Microsoft Office 用户</cp:lastModifiedBy>
  <cp:revision>303</cp:revision>
  <dcterms:created xsi:type="dcterms:W3CDTF">2017-03-06T01:25:00Z</dcterms:created>
  <dcterms:modified xsi:type="dcterms:W3CDTF">2017-03-29T23:57:17Z</dcterms:modified>
</cp:coreProperties>
</file>